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76" roundtripDataSignature="AMtx7miNoHRodNlrUptAe31+tPaz/fWX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ecpolley/SuperLearner" TargetMode="External"/><Relationship Id="rId3" Type="http://schemas.openxmlformats.org/officeDocument/2006/relationships/hyperlink" Target="https://rdrr.io/cran/SuperLearner/f/vignettes/Guide-to-SuperLearner.Rmd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ea9bcb710_0_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" name="Google Shape;41;g3aea9bcb710_0_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ea9bcb710_0_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3aea9bcb710_0_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ec88105ea_0_1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8ec88105ea_0_16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ec88105ea_0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8ec88105ea_0_1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ec88105ea_0_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8ec88105ea_0_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ea9bcb710_0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3aea9bcb710_0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ec88105ea_0_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38ec88105ea_0_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0c63b7a7a_0_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b0c63b7a7a_0_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7931a3ff4_0_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b7931a3ff4_0_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7931a3ff4_0_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b7931a3ff4_0_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0c63b7a7a_0_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b0c63b7a7a_0_7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0c63b7a7a_0_10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b0c63b7a7a_0_10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0c63b7a7a_0_9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b0c63b7a7a_0_9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ea9bcb710_0_1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aea9bcb710_0_1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ea9bcb710_0_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aea9bcb710_0_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ea9bcb710_0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aea9bcb710_0_1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0c63b7a7a_0_1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b0c63b7a7a_0_1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ea9bcb710_0_1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3aea9bcb710_0_10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ea9bcb710_0_2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aea9bcb710_0_2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ea9bcb710_0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3aea9bcb710_0_1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ec88105ea_0_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8ec88105ea_0_4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ea9bcb710_0_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g3aea9bcb710_0_8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0c63b7a7a_0_9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3b0c63b7a7a_0_98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0c63b7a7a_0_99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3b0c63b7a7a_0_99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0c63b7a7a_0_6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b0c63b7a7a_0_64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0c63b7a7a_0_6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3b0c63b7a7a_0_65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c63b7a7a_0_6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https://github.com/ecpolley/SuperLearner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https://rdrr.io/cran/SuperLearner/f/vignettes/Guide-to-SuperLearner.Rmd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3b0c63b7a7a_0_6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b0c63b7a7a_0_8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3b0c63b7a7a_0_8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b0c63b7a7a_0_7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3b0c63b7a7a_0_7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2627f4309_0_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3b2627f4309_0_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2b1bcb1fb_0_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3b2b1bcb1fb_0_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8ec88105ea_0_1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38ec88105ea_0_10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0c63b7a7a_0_1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g3b0c63b7a7a_0_16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b0c63b7a7a_0_7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3b0c63b7a7a_0_7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ea9bcb710_0_2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3aea9bcb710_0_22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ea9bcb710_0_2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3aea9bcb710_0_2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b0c63b7a7a_0_2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3b0c63b7a7a_0_21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0c63b7a7a_0_2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3b0c63b7a7a_0_2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0c63b7a7a_0_2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3b0c63b7a7a_0_2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ea9bcb710_0_2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aea9bcb710_0_21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2627f4309_0_1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3b2627f4309_0_1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ea9bcb710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g3aea9bcb710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b0c63b7a7a_0_10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g3b0c63b7a7a_0_108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aea9bcb710_0_2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3aea9bcb710_0_2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b2627f4309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3b2627f4309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b0c63b7a7a_0_7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0" name="Google Shape;630;g3b0c63b7a7a_0_7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b0c63b7a7a_0_7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3" name="Google Shape;643;g3b0c63b7a7a_0_73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aea9bcb710_0_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g3aea9bcb710_0_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b0c63b7a7a_0_100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3b0c63b7a7a_0_100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b0c63b7a7a_0_7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g3b0c63b7a7a_0_7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b0c63b7a7a_0_9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3b0c63b7a7a_0_98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b0c63b7a7a_0_5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g3b0c63b7a7a_0_5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7931a3ff4_0_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https://www.nature.com/articles/s41592-020-0958-x</a:t>
            </a:r>
            <a:endParaRPr/>
          </a:p>
        </p:txBody>
      </p:sp>
      <p:sp>
        <p:nvSpPr>
          <p:cNvPr id="79" name="Google Shape;79;g3b7931a3ff4_0_3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b0c63b7a7a_0_5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g3b0c63b7a7a_0_5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b0c63b7a7a_0_5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4" name="Google Shape;764;g3b0c63b7a7a_0_5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p6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b5933a7c43_0_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2" name="Google Shape;782;g3b5933a7c43_0_3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b2627f4309_0_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3b2627f4309_0_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b2627f4309_0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g3b2627f4309_0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b2627f4309_0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3b2627f4309_0_7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b7931a3ff4_0_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5" name="Google Shape;835;g3b7931a3ff4_0_2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8ec88105ea_0_1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g38ec88105ea_0_15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ea9bcb710_0_1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7" name="Google Shape;847;g3aea9bcb710_0_1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6f3dc6a87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https://alphafold.com/</a:t>
            </a:r>
            <a:endParaRPr/>
          </a:p>
        </p:txBody>
      </p:sp>
      <p:sp>
        <p:nvSpPr>
          <p:cNvPr id="88" name="Google Shape;88;g3b6f3dc6a87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5" name="Google Shape;855;p6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ea9bcb710_0_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3aea9bcb710_0_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ec88105ea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38ec88105ea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title"/>
          </p:nvPr>
        </p:nvSpPr>
        <p:spPr>
          <a:xfrm>
            <a:off x="1777047" y="308355"/>
            <a:ext cx="86379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7"/>
          <p:cNvSpPr txBox="1"/>
          <p:nvPr>
            <p:ph idx="1" type="body"/>
          </p:nvPr>
        </p:nvSpPr>
        <p:spPr>
          <a:xfrm>
            <a:off x="916939" y="1088643"/>
            <a:ext cx="10134600" cy="2957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7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/>
          <p:nvPr>
            <p:ph type="title"/>
          </p:nvPr>
        </p:nvSpPr>
        <p:spPr>
          <a:xfrm>
            <a:off x="1777047" y="308355"/>
            <a:ext cx="86379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8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9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0"/>
          <p:cNvSpPr txBox="1"/>
          <p:nvPr>
            <p:ph type="title"/>
          </p:nvPr>
        </p:nvSpPr>
        <p:spPr>
          <a:xfrm>
            <a:off x="1777047" y="308355"/>
            <a:ext cx="86379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0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0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0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1"/>
          <p:cNvSpPr txBox="1"/>
          <p:nvPr>
            <p:ph type="ctrTitle"/>
          </p:nvPr>
        </p:nvSpPr>
        <p:spPr>
          <a:xfrm>
            <a:off x="2870993" y="308355"/>
            <a:ext cx="6450012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1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/>
          <p:nvPr>
            <p:ph type="title"/>
          </p:nvPr>
        </p:nvSpPr>
        <p:spPr>
          <a:xfrm>
            <a:off x="1777047" y="308355"/>
            <a:ext cx="86379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6"/>
          <p:cNvSpPr txBox="1"/>
          <p:nvPr>
            <p:ph idx="1" type="body"/>
          </p:nvPr>
        </p:nvSpPr>
        <p:spPr>
          <a:xfrm>
            <a:off x="916939" y="1088643"/>
            <a:ext cx="10134600" cy="2957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6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045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04597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gladstone-institutes/Bioinformatics-Workshops/blob/master/intro-machine-learning/introML_workshop_materials.zip?raw=tru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9.jp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2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jp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Relationship Id="rId5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rdocumentation.org/packages/stats/versions/3.6.2/topics/kmeans" TargetMode="External"/><Relationship Id="rId4" Type="http://schemas.openxmlformats.org/officeDocument/2006/relationships/hyperlink" Target="https://www.rdocumentation.org/packages/randomForest/versions/4.7-1.2/topics/randomForest" TargetMode="External"/><Relationship Id="rId5" Type="http://schemas.openxmlformats.org/officeDocument/2006/relationships/hyperlink" Target="https://scikit-learn.org/stable/index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hyperlink" Target="https://covidclinicaldata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aea9bcb710_0_93"/>
          <p:cNvSpPr txBox="1"/>
          <p:nvPr>
            <p:ph type="title"/>
          </p:nvPr>
        </p:nvSpPr>
        <p:spPr>
          <a:xfrm>
            <a:off x="140756" y="4257760"/>
            <a:ext cx="632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We start at 1.05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44" name="Google Shape;44;g3aea9bcb710_0_9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ea9bcb710_0_5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ec88105ea_0_164"/>
          <p:cNvSpPr txBox="1"/>
          <p:nvPr>
            <p:ph type="title"/>
          </p:nvPr>
        </p:nvSpPr>
        <p:spPr>
          <a:xfrm>
            <a:off x="154521" y="262625"/>
            <a:ext cx="10536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AI definition and examples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126" name="Google Shape;126;g38ec88105ea_0_16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38ec88105ea_0_164"/>
          <p:cNvSpPr txBox="1"/>
          <p:nvPr/>
        </p:nvSpPr>
        <p:spPr>
          <a:xfrm>
            <a:off x="357000" y="1427975"/>
            <a:ext cx="10822500" cy="4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Task-specific algorithms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i="1" lang="en-US" sz="2800">
                <a:solidFill>
                  <a:schemeClr val="dk1"/>
                </a:solidFill>
              </a:rPr>
              <a:t>Rules-driven (IF-THEN)</a:t>
            </a:r>
            <a:endParaRPr b="1" i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Perform human preset</a:t>
            </a:r>
            <a:r>
              <a:rPr lang="en-US" sz="2800">
                <a:solidFill>
                  <a:schemeClr val="dk1"/>
                </a:solidFill>
              </a:rPr>
              <a:t> tasks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Needs clear logic - limited flexibility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Applications: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Early chess game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Speed limit enforcement systems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28" name="Google Shape;128;g38ec88105ea_0_164" title="Screenshot 2026-01-08 at 4.22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0" y="891125"/>
            <a:ext cx="3522549" cy="22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ec88105ea_0_18"/>
          <p:cNvSpPr txBox="1"/>
          <p:nvPr>
            <p:ph type="title"/>
          </p:nvPr>
        </p:nvSpPr>
        <p:spPr>
          <a:xfrm>
            <a:off x="154531" y="262635"/>
            <a:ext cx="632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ML definition and examples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134" name="Google Shape;134;g38ec88105ea_0_18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g38ec88105ea_0_18"/>
          <p:cNvSpPr txBox="1"/>
          <p:nvPr/>
        </p:nvSpPr>
        <p:spPr>
          <a:xfrm>
            <a:off x="297625" y="987400"/>
            <a:ext cx="108225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rgbClr val="0F1114"/>
                </a:solidFill>
                <a:highlight>
                  <a:srgbClr val="FFFFFF"/>
                </a:highlight>
              </a:rPr>
              <a:t>Uses algorithms trained on data sets to learns </a:t>
            </a:r>
            <a:r>
              <a:rPr lang="en-US" sz="2800">
                <a:solidFill>
                  <a:srgbClr val="0F1114"/>
                </a:solidFill>
                <a:highlight>
                  <a:srgbClr val="FFFFFF"/>
                </a:highlight>
              </a:rPr>
              <a:t>patterns</a:t>
            </a:r>
            <a:r>
              <a:rPr lang="en-US" sz="2800">
                <a:solidFill>
                  <a:srgbClr val="0F1114"/>
                </a:solidFill>
                <a:highlight>
                  <a:srgbClr val="FFFFFF"/>
                </a:highlight>
              </a:rPr>
              <a:t> -&gt; outcome and create models capable of predict outcome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i="1" lang="en-US" sz="2800">
                <a:solidFill>
                  <a:schemeClr val="dk1"/>
                </a:solidFill>
              </a:rPr>
              <a:t>Data-driven</a:t>
            </a:r>
            <a:endParaRPr b="1" i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Improve over time without being programmed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Easy to interpret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Applications: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clinical prediction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virtual assistant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movie recommendation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36" name="Google Shape;136;g38ec88105ea_0_18" title="Screenshot 2026-01-08 at 4.25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9875" y="3730775"/>
            <a:ext cx="2633401" cy="2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ec88105ea_0_13"/>
          <p:cNvSpPr txBox="1"/>
          <p:nvPr>
            <p:ph type="title"/>
          </p:nvPr>
        </p:nvSpPr>
        <p:spPr>
          <a:xfrm>
            <a:off x="154519" y="262625"/>
            <a:ext cx="12192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Deep learning </a:t>
            </a:r>
            <a:r>
              <a:rPr lang="en-US">
                <a:solidFill>
                  <a:srgbClr val="06D0E2"/>
                </a:solidFill>
              </a:rPr>
              <a:t>definition and example</a:t>
            </a:r>
            <a:r>
              <a:rPr lang="en-US">
                <a:solidFill>
                  <a:srgbClr val="06D0E2"/>
                </a:solidFill>
              </a:rPr>
              <a:t> 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142" name="Google Shape;142;g38ec88105ea_0_1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38ec88105ea_0_13"/>
          <p:cNvSpPr txBox="1"/>
          <p:nvPr/>
        </p:nvSpPr>
        <p:spPr>
          <a:xfrm>
            <a:off x="0" y="1286100"/>
            <a:ext cx="8184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Mimic the </a:t>
            </a:r>
            <a:r>
              <a:rPr lang="en-US" sz="2800">
                <a:solidFill>
                  <a:schemeClr val="dk1"/>
                </a:solidFill>
              </a:rPr>
              <a:t>human</a:t>
            </a:r>
            <a:r>
              <a:rPr lang="en-US" sz="2800">
                <a:solidFill>
                  <a:schemeClr val="dk1"/>
                </a:solidFill>
              </a:rPr>
              <a:t> brain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More complex problems - more data needed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Select features and r</a:t>
            </a:r>
            <a:r>
              <a:rPr lang="en-US" sz="2800">
                <a:solidFill>
                  <a:schemeClr val="dk1"/>
                </a:solidFill>
              </a:rPr>
              <a:t>ecognize patterns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i="1" lang="en-US" sz="2800">
                <a:solidFill>
                  <a:schemeClr val="dk1"/>
                </a:solidFill>
              </a:rPr>
              <a:t>Relationship-driven</a:t>
            </a:r>
            <a:endParaRPr b="1" i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Adapt the </a:t>
            </a:r>
            <a:r>
              <a:rPr lang="en-US" sz="2800">
                <a:solidFill>
                  <a:schemeClr val="dk1"/>
                </a:solidFill>
              </a:rPr>
              <a:t>strength</a:t>
            </a:r>
            <a:r>
              <a:rPr lang="en-US" sz="2800">
                <a:solidFill>
                  <a:schemeClr val="dk1"/>
                </a:solidFill>
              </a:rPr>
              <a:t> of the connections based on the learning of the information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Applications: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Image recognition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Natural language processing (NLP) to understand language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44" name="Google Shape;144;g38ec88105ea_0_13" title="Screenshot 2026-01-05 at 2.22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000" y="976300"/>
            <a:ext cx="3986543" cy="35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8ec88105ea_0_13" title="Screenshot 2026-01-08 at 4.26.5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275" y="4657175"/>
            <a:ext cx="4051304" cy="1771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ea9bcb710_0_10"/>
          <p:cNvSpPr txBox="1"/>
          <p:nvPr>
            <p:ph type="title"/>
          </p:nvPr>
        </p:nvSpPr>
        <p:spPr>
          <a:xfrm>
            <a:off x="154520" y="262625"/>
            <a:ext cx="120375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Generative AI and Large Language Model (LLM) - examples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151" name="Google Shape;151;g3aea9bcb710_0_10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3aea9bcb710_0_10"/>
          <p:cNvSpPr txBox="1"/>
          <p:nvPr/>
        </p:nvSpPr>
        <p:spPr>
          <a:xfrm>
            <a:off x="154525" y="1506725"/>
            <a:ext cx="120375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Patterns -&gt; generate new content (image, text, code)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LLM is </a:t>
            </a:r>
            <a:r>
              <a:rPr lang="en-US" sz="2800">
                <a:solidFill>
                  <a:schemeClr val="dk1"/>
                </a:solidFill>
              </a:rPr>
              <a:t>NLP+GenAI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Use the neural network t</a:t>
            </a:r>
            <a:r>
              <a:rPr lang="en-US" sz="2800">
                <a:solidFill>
                  <a:schemeClr val="dk1"/>
                </a:solidFill>
              </a:rPr>
              <a:t>rained on massive amounts of text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Understand a sentence and predict next word (human-like language)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Based on </a:t>
            </a:r>
            <a:r>
              <a:rPr i="1" lang="en-US" sz="2800">
                <a:solidFill>
                  <a:schemeClr val="dk1"/>
                </a:solidFill>
              </a:rPr>
              <a:t>attention</a:t>
            </a:r>
            <a:r>
              <a:rPr lang="en-US" sz="2800">
                <a:solidFill>
                  <a:schemeClr val="dk1"/>
                </a:solidFill>
              </a:rPr>
              <a:t> - importance of every word in relation with all the other words to build a </a:t>
            </a:r>
            <a:r>
              <a:rPr lang="en-US" sz="2800">
                <a:solidFill>
                  <a:schemeClr val="dk1"/>
                </a:solidFill>
              </a:rPr>
              <a:t>meaningful</a:t>
            </a:r>
            <a:r>
              <a:rPr lang="en-US" sz="2800">
                <a:solidFill>
                  <a:schemeClr val="dk1"/>
                </a:solidFill>
              </a:rPr>
              <a:t> sentence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Applications: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GPT, Claude, Google gemini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53" name="Google Shape;153;g3aea9bcb710_0_10" title="Screenshot 2026-01-08 at 4.28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450" y="5037000"/>
            <a:ext cx="5165151" cy="1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ec88105ea_0_33"/>
          <p:cNvSpPr txBox="1"/>
          <p:nvPr>
            <p:ph type="title"/>
          </p:nvPr>
        </p:nvSpPr>
        <p:spPr>
          <a:xfrm>
            <a:off x="265806" y="4572010"/>
            <a:ext cx="6326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Machine Learning 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159" name="Google Shape;159;g38ec88105ea_0_3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0c63b7a7a_0_7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g3b0c63b7a7a_0_71"/>
          <p:cNvSpPr txBox="1"/>
          <p:nvPr>
            <p:ph type="title"/>
          </p:nvPr>
        </p:nvSpPr>
        <p:spPr>
          <a:xfrm>
            <a:off x="4902224" y="1934150"/>
            <a:ext cx="72081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chemeClr val="dk2"/>
                </a:solidFill>
              </a:rPr>
              <a:t>Find patterns across a set of variables or </a:t>
            </a:r>
            <a:r>
              <a:rPr b="1" lang="en-US" sz="3500">
                <a:solidFill>
                  <a:schemeClr val="dk2"/>
                </a:solidFill>
              </a:rPr>
              <a:t>features</a:t>
            </a:r>
            <a:r>
              <a:rPr lang="en-US" sz="3500">
                <a:solidFill>
                  <a:schemeClr val="dk2"/>
                </a:solidFill>
              </a:rPr>
              <a:t> with the aim to define groups or predict a label</a:t>
            </a:r>
            <a:endParaRPr sz="35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5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500">
              <a:solidFill>
                <a:schemeClr val="dk2"/>
              </a:solidFill>
            </a:endParaRPr>
          </a:p>
        </p:txBody>
      </p:sp>
      <p:pic>
        <p:nvPicPr>
          <p:cNvPr id="166" name="Google Shape;166;g3b0c63b7a7a_0_71" title="710JbHq4++L._SL1360_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300"/>
            <a:ext cx="4597424" cy="48393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b0c63b7a7a_0_71"/>
          <p:cNvSpPr txBox="1"/>
          <p:nvPr>
            <p:ph type="title"/>
          </p:nvPr>
        </p:nvSpPr>
        <p:spPr>
          <a:xfrm>
            <a:off x="152406" y="133610"/>
            <a:ext cx="6326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Aim of ML</a:t>
            </a:r>
            <a:r>
              <a:rPr lang="en-US" sz="4400">
                <a:solidFill>
                  <a:srgbClr val="06D0E2"/>
                </a:solidFill>
              </a:rPr>
              <a:t> </a:t>
            </a:r>
            <a:endParaRPr sz="4400">
              <a:solidFill>
                <a:srgbClr val="06D0E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7931a3ff4_0_67"/>
          <p:cNvSpPr txBox="1"/>
          <p:nvPr>
            <p:ph type="title"/>
          </p:nvPr>
        </p:nvSpPr>
        <p:spPr>
          <a:xfrm>
            <a:off x="194506" y="10"/>
            <a:ext cx="6326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Input space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173" name="Google Shape;173;g3b7931a3ff4_0_67"/>
          <p:cNvSpPr txBox="1"/>
          <p:nvPr>
            <p:ph idx="12" type="sldNum"/>
          </p:nvPr>
        </p:nvSpPr>
        <p:spPr>
          <a:xfrm>
            <a:off x="9150296" y="651447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4" name="Google Shape;174;g3b7931a3ff4_0_67"/>
          <p:cNvGrpSpPr/>
          <p:nvPr/>
        </p:nvGrpSpPr>
        <p:grpSpPr>
          <a:xfrm>
            <a:off x="413475" y="1493349"/>
            <a:ext cx="9538500" cy="3971975"/>
            <a:chOff x="755675" y="2396874"/>
            <a:chExt cx="9538500" cy="3971975"/>
          </a:xfrm>
        </p:grpSpPr>
        <p:grpSp>
          <p:nvGrpSpPr>
            <p:cNvPr id="175" name="Google Shape;175;g3b7931a3ff4_0_67"/>
            <p:cNvGrpSpPr/>
            <p:nvPr/>
          </p:nvGrpSpPr>
          <p:grpSpPr>
            <a:xfrm>
              <a:off x="942375" y="2396874"/>
              <a:ext cx="9250726" cy="3971975"/>
              <a:chOff x="942375" y="2396874"/>
              <a:chExt cx="9250726" cy="3971975"/>
            </a:xfrm>
          </p:grpSpPr>
          <p:pic>
            <p:nvPicPr>
              <p:cNvPr id="176" name="Google Shape;176;g3b7931a3ff4_0_67" title="Screenshot 2026-01-12 at 5.19.01 PM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46799" y="2396874"/>
                <a:ext cx="9246302" cy="3971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g3b7931a3ff4_0_67" title="Screenshot 2026-01-12 at 5.19.01 PM.png"/>
              <p:cNvPicPr preferRelativeResize="0"/>
              <p:nvPr/>
            </p:nvPicPr>
            <p:blipFill rotWithShape="1">
              <a:blip r:embed="rId3">
                <a:alphaModFix/>
              </a:blip>
              <a:srcRect b="75518" l="0" r="0" t="-4953"/>
              <a:stretch/>
            </p:blipFill>
            <p:spPr>
              <a:xfrm>
                <a:off x="942375" y="2666200"/>
                <a:ext cx="9246302" cy="1169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" name="Google Shape;178;g3b7931a3ff4_0_67"/>
            <p:cNvSpPr/>
            <p:nvPr/>
          </p:nvSpPr>
          <p:spPr>
            <a:xfrm>
              <a:off x="755675" y="2566400"/>
              <a:ext cx="9538500" cy="61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g3b7931a3ff4_0_67"/>
          <p:cNvSpPr txBox="1"/>
          <p:nvPr/>
        </p:nvSpPr>
        <p:spPr>
          <a:xfrm>
            <a:off x="85525" y="5465325"/>
            <a:ext cx="1191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Input space -&gt; t</a:t>
            </a:r>
            <a:r>
              <a:rPr lang="en-US" sz="2100">
                <a:solidFill>
                  <a:schemeClr val="dk1"/>
                </a:solidFill>
              </a:rPr>
              <a:t>ransform</a:t>
            </a:r>
            <a:r>
              <a:rPr lang="en-US" sz="2100">
                <a:solidFill>
                  <a:schemeClr val="dk1"/>
                </a:solidFill>
              </a:rPr>
              <a:t>ed space</a:t>
            </a:r>
            <a:r>
              <a:rPr lang="en-US" sz="2100">
                <a:solidFill>
                  <a:schemeClr val="dk1"/>
                </a:solidFill>
              </a:rPr>
              <a:t> where each </a:t>
            </a:r>
            <a:r>
              <a:rPr b="1" lang="en-US" sz="2100">
                <a:solidFill>
                  <a:schemeClr val="dk1"/>
                </a:solidFill>
              </a:rPr>
              <a:t>dimension corresponds to a feature</a:t>
            </a:r>
            <a:r>
              <a:rPr lang="en-US" sz="2100">
                <a:solidFill>
                  <a:schemeClr val="dk1"/>
                </a:solidFill>
              </a:rPr>
              <a:t> useful for learning (scaling the data, ...)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Easier to </a:t>
            </a: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</a:rPr>
              <a:t>capture the underlying patterns in the data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80" name="Google Shape;180;g3b7931a3ff4_0_67"/>
          <p:cNvSpPr txBox="1"/>
          <p:nvPr/>
        </p:nvSpPr>
        <p:spPr>
          <a:xfrm>
            <a:off x="97200" y="618850"/>
            <a:ext cx="11997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D</a:t>
            </a:r>
            <a:r>
              <a:rPr lang="en-US" sz="2300">
                <a:solidFill>
                  <a:schemeClr val="dk1"/>
                </a:solidFill>
              </a:rPr>
              <a:t>ata points that we need to group or classify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Collected features, characteristics, </a:t>
            </a:r>
            <a:r>
              <a:rPr lang="en-US" sz="2300">
                <a:solidFill>
                  <a:schemeClr val="dk1"/>
                </a:solidFill>
              </a:rPr>
              <a:t>biological</a:t>
            </a:r>
            <a:r>
              <a:rPr lang="en-US" sz="2300">
                <a:solidFill>
                  <a:schemeClr val="dk1"/>
                </a:solidFill>
              </a:rPr>
              <a:t> measures, variables for each data point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Feature vector is an </a:t>
            </a:r>
            <a:r>
              <a:rPr b="1" lang="en-US" sz="2300">
                <a:solidFill>
                  <a:schemeClr val="dk1"/>
                </a:solidFill>
                <a:highlight>
                  <a:srgbClr val="FFFFFF"/>
                </a:highlight>
              </a:rPr>
              <a:t>n-dimensional vector of values of features</a:t>
            </a:r>
            <a:r>
              <a:rPr lang="en-US" sz="2300">
                <a:solidFill>
                  <a:schemeClr val="dk1"/>
                </a:solidFill>
                <a:highlight>
                  <a:srgbClr val="FFFFFF"/>
                </a:highlight>
              </a:rPr>
              <a:t> that represent the data points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7931a3ff4_0_51"/>
          <p:cNvSpPr txBox="1"/>
          <p:nvPr>
            <p:ph type="title"/>
          </p:nvPr>
        </p:nvSpPr>
        <p:spPr>
          <a:xfrm>
            <a:off x="194506" y="152085"/>
            <a:ext cx="6326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Feature space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186" name="Google Shape;186;g3b7931a3ff4_0_5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3b7931a3ff4_0_51"/>
          <p:cNvSpPr txBox="1"/>
          <p:nvPr/>
        </p:nvSpPr>
        <p:spPr>
          <a:xfrm>
            <a:off x="194500" y="842075"/>
            <a:ext cx="11997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The multidimensional space formed by </a:t>
            </a:r>
            <a:r>
              <a:rPr b="1" lang="en-US" sz="2300">
                <a:solidFill>
                  <a:schemeClr val="dk1"/>
                </a:solidFill>
              </a:rPr>
              <a:t>all input features</a:t>
            </a:r>
            <a:r>
              <a:rPr lang="en-US" sz="2300">
                <a:solidFill>
                  <a:schemeClr val="dk1"/>
                </a:solidFill>
              </a:rPr>
              <a:t> (variables) of a dataset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Each data point is a vector in this space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88" name="Google Shape;188;g3b7931a3ff4_0_51"/>
          <p:cNvSpPr txBox="1"/>
          <p:nvPr/>
        </p:nvSpPr>
        <p:spPr>
          <a:xfrm>
            <a:off x="48600" y="3971325"/>
            <a:ext cx="1209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More features -&gt; need more data to reliably learn patterns</a:t>
            </a:r>
            <a:br>
              <a:rPr lang="en-US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Rule of thumb: </a:t>
            </a:r>
            <a:r>
              <a:rPr b="1" lang="en-US" sz="2400"/>
              <a:t>Sample size should grow exponentially with the number of features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Sample size (10-30 times) &gt;&gt; number of features 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More complex model -&gt; more samples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Small datasets in high-dimensional spaces -&gt; overfitting risk.</a:t>
            </a:r>
            <a:endParaRPr sz="2100"/>
          </a:p>
        </p:txBody>
      </p:sp>
      <p:pic>
        <p:nvPicPr>
          <p:cNvPr id="189" name="Google Shape;189;g3b7931a3ff4_0_51" title="Screenshot 2026-01-12 at 5.33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00" y="1787975"/>
            <a:ext cx="5108686" cy="22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0c63b7a7a_0_76"/>
          <p:cNvSpPr txBox="1"/>
          <p:nvPr>
            <p:ph type="title"/>
          </p:nvPr>
        </p:nvSpPr>
        <p:spPr>
          <a:xfrm>
            <a:off x="134695" y="134475"/>
            <a:ext cx="11922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100">
                <a:solidFill>
                  <a:srgbClr val="06D0E2"/>
                </a:solidFill>
              </a:rPr>
              <a:t>In biomedical research we aim to define groups of patients, mice, etc…given some biological characteristics</a:t>
            </a:r>
            <a:endParaRPr sz="3100">
              <a:solidFill>
                <a:srgbClr val="06D0E2"/>
              </a:solidFill>
            </a:endParaRPr>
          </a:p>
        </p:txBody>
      </p:sp>
      <p:sp>
        <p:nvSpPr>
          <p:cNvPr id="195" name="Google Shape;195;g3b0c63b7a7a_0_7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3b0c63b7a7a_0_76"/>
          <p:cNvSpPr txBox="1"/>
          <p:nvPr/>
        </p:nvSpPr>
        <p:spPr>
          <a:xfrm>
            <a:off x="154525" y="4300575"/>
            <a:ext cx="1192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Find patterns across characteristics (features) -&gt; subgroups of patients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97" name="Google Shape;197;g3b0c63b7a7a_0_76"/>
          <p:cNvSpPr txBox="1"/>
          <p:nvPr/>
        </p:nvSpPr>
        <p:spPr>
          <a:xfrm>
            <a:off x="5340300" y="2551700"/>
            <a:ext cx="702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c1 = high gene1 expression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         low gene1 expression       </a:t>
            </a:r>
            <a:endParaRPr/>
          </a:p>
        </p:txBody>
      </p:sp>
      <p:grpSp>
        <p:nvGrpSpPr>
          <p:cNvPr id="198" name="Google Shape;198;g3b0c63b7a7a_0_76"/>
          <p:cNvGrpSpPr/>
          <p:nvPr/>
        </p:nvGrpSpPr>
        <p:grpSpPr>
          <a:xfrm>
            <a:off x="347500" y="1101675"/>
            <a:ext cx="4869000" cy="3049575"/>
            <a:chOff x="427075" y="1225625"/>
            <a:chExt cx="4869000" cy="3049575"/>
          </a:xfrm>
        </p:grpSpPr>
        <p:sp>
          <p:nvSpPr>
            <p:cNvPr id="199" name="Google Shape;199;g3b0c63b7a7a_0_76"/>
            <p:cNvSpPr txBox="1"/>
            <p:nvPr/>
          </p:nvSpPr>
          <p:spPr>
            <a:xfrm>
              <a:off x="427075" y="1689200"/>
              <a:ext cx="16494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</a:rPr>
                <a:t>Patient 1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</a:rPr>
                <a:t>Patient 2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</a:rPr>
                <a:t>Patient 3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</a:rPr>
                <a:t>Patient 4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</a:rPr>
                <a:t>Patient 5</a:t>
              </a:r>
              <a:endParaRPr sz="26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</a:endParaRPr>
            </a:p>
          </p:txBody>
        </p:sp>
        <p:sp>
          <p:nvSpPr>
            <p:cNvPr id="200" name="Google Shape;200;g3b0c63b7a7a_0_76"/>
            <p:cNvSpPr txBox="1"/>
            <p:nvPr/>
          </p:nvSpPr>
          <p:spPr>
            <a:xfrm>
              <a:off x="2170075" y="1225625"/>
              <a:ext cx="3126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c1c2 c3      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201" name="Google Shape;201;g3b0c63b7a7a_0_76"/>
          <p:cNvSpPr txBox="1"/>
          <p:nvPr/>
        </p:nvSpPr>
        <p:spPr>
          <a:xfrm>
            <a:off x="3482391" y="1106750"/>
            <a:ext cx="2061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Groups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1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2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3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2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1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202" name="Google Shape;202;g3b0c63b7a7a_0_76" title="710JbHq4++L._SL1360_.jpg"/>
          <p:cNvPicPr preferRelativeResize="0"/>
          <p:nvPr/>
        </p:nvPicPr>
        <p:blipFill rotWithShape="1">
          <a:blip r:embed="rId3">
            <a:alphaModFix/>
          </a:blip>
          <a:srcRect b="80873" l="43082" r="21678" t="9015"/>
          <a:stretch/>
        </p:blipFill>
        <p:spPr>
          <a:xfrm rot="5400000">
            <a:off x="2571901" y="2881876"/>
            <a:ext cx="1270924" cy="383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3b0c63b7a7a_0_76"/>
          <p:cNvGrpSpPr/>
          <p:nvPr/>
        </p:nvGrpSpPr>
        <p:grpSpPr>
          <a:xfrm>
            <a:off x="2090501" y="1643900"/>
            <a:ext cx="1304931" cy="2028602"/>
            <a:chOff x="2090501" y="1643900"/>
            <a:chExt cx="1304931" cy="2028602"/>
          </a:xfrm>
        </p:grpSpPr>
        <p:pic>
          <p:nvPicPr>
            <p:cNvPr id="204" name="Google Shape;204;g3b0c63b7a7a_0_76" title="710JbHq4++L._SL1360_.jpg"/>
            <p:cNvPicPr preferRelativeResize="0"/>
            <p:nvPr/>
          </p:nvPicPr>
          <p:blipFill rotWithShape="1">
            <a:blip r:embed="rId3">
              <a:alphaModFix/>
            </a:blip>
            <a:srcRect b="80873" l="7281" r="33279" t="6139"/>
            <a:stretch/>
          </p:blipFill>
          <p:spPr>
            <a:xfrm rot="5400000">
              <a:off x="1316025" y="2418376"/>
              <a:ext cx="2011650" cy="46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3b0c63b7a7a_0_76" title="710JbHq4++L._SL1360_.jpg"/>
            <p:cNvPicPr preferRelativeResize="0"/>
            <p:nvPr/>
          </p:nvPicPr>
          <p:blipFill rotWithShape="1">
            <a:blip r:embed="rId3">
              <a:alphaModFix/>
            </a:blip>
            <a:srcRect b="68483" l="8859" r="30949" t="18327"/>
            <a:stretch/>
          </p:blipFill>
          <p:spPr>
            <a:xfrm rot="5400000">
              <a:off x="1765124" y="2424250"/>
              <a:ext cx="2028602" cy="467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3b0c63b7a7a_0_76" title="710JbHq4++L._SL1360_.jpg"/>
            <p:cNvPicPr preferRelativeResize="0"/>
            <p:nvPr/>
          </p:nvPicPr>
          <p:blipFill rotWithShape="1">
            <a:blip r:embed="rId3">
              <a:alphaModFix/>
            </a:blip>
            <a:srcRect b="80872" l="43510" r="21685" t="8390"/>
            <a:stretch/>
          </p:blipFill>
          <p:spPr>
            <a:xfrm rot="5400000">
              <a:off x="2628256" y="2064639"/>
              <a:ext cx="1158226" cy="376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g3b0c63b7a7a_0_76" title="710JbHq4++L._SL1360_.jpg"/>
          <p:cNvPicPr preferRelativeResize="0"/>
          <p:nvPr/>
        </p:nvPicPr>
        <p:blipFill rotWithShape="1">
          <a:blip r:embed="rId3">
            <a:alphaModFix/>
          </a:blip>
          <a:srcRect b="82084" l="42437" r="44842" t="7499"/>
          <a:stretch/>
        </p:blipFill>
        <p:spPr>
          <a:xfrm rot="5400000">
            <a:off x="9794075" y="3044400"/>
            <a:ext cx="495476" cy="4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b0c63b7a7a_0_76" title="710JbHq4++L._SL1360_.jpg"/>
          <p:cNvPicPr preferRelativeResize="0"/>
          <p:nvPr/>
        </p:nvPicPr>
        <p:blipFill rotWithShape="1">
          <a:blip r:embed="rId3">
            <a:alphaModFix/>
          </a:blip>
          <a:srcRect b="80722" l="7281" r="79491" t="6138"/>
          <a:stretch/>
        </p:blipFill>
        <p:spPr>
          <a:xfrm rot="5400000">
            <a:off x="9850439" y="3503464"/>
            <a:ext cx="400100" cy="4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b0c63b7a7a_0_76"/>
          <p:cNvSpPr/>
          <p:nvPr/>
        </p:nvSpPr>
        <p:spPr>
          <a:xfrm>
            <a:off x="2090500" y="1655250"/>
            <a:ext cx="1392000" cy="400200"/>
          </a:xfrm>
          <a:prstGeom prst="rect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b0c63b7a7a_0_76"/>
          <p:cNvSpPr txBox="1"/>
          <p:nvPr/>
        </p:nvSpPr>
        <p:spPr>
          <a:xfrm>
            <a:off x="5340300" y="1518875"/>
            <a:ext cx="668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c1, c2, c3 are the </a:t>
            </a:r>
            <a:r>
              <a:rPr b="1" lang="en-US" sz="2800">
                <a:solidFill>
                  <a:schemeClr val="dk1"/>
                </a:solidFill>
              </a:rPr>
              <a:t>features, </a:t>
            </a:r>
            <a:r>
              <a:rPr lang="en-US" sz="2800">
                <a:solidFill>
                  <a:schemeClr val="dk1"/>
                </a:solidFill>
              </a:rPr>
              <a:t>(ex.</a:t>
            </a:r>
            <a:r>
              <a:rPr b="1" lang="en-US" sz="2800">
                <a:solidFill>
                  <a:schemeClr val="dk1"/>
                </a:solidFill>
              </a:rPr>
              <a:t> </a:t>
            </a:r>
            <a:r>
              <a:rPr lang="en-US" sz="2800">
                <a:solidFill>
                  <a:schemeClr val="dk1"/>
                </a:solidFill>
              </a:rPr>
              <a:t>gene </a:t>
            </a:r>
            <a:r>
              <a:rPr lang="en-US" sz="2800">
                <a:solidFill>
                  <a:schemeClr val="dk1"/>
                </a:solidFill>
              </a:rPr>
              <a:t>expression</a:t>
            </a:r>
            <a:r>
              <a:rPr lang="en-US" sz="2800">
                <a:solidFill>
                  <a:schemeClr val="dk1"/>
                </a:solidFill>
              </a:rPr>
              <a:t> of 3 genes)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11" name="Google Shape;211;g3b0c63b7a7a_0_76"/>
          <p:cNvSpPr/>
          <p:nvPr/>
        </p:nvSpPr>
        <p:spPr>
          <a:xfrm>
            <a:off x="2090500" y="1178363"/>
            <a:ext cx="1392000" cy="400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b0c63b7a7a_0_76"/>
          <p:cNvSpPr txBox="1"/>
          <p:nvPr/>
        </p:nvSpPr>
        <p:spPr>
          <a:xfrm>
            <a:off x="347500" y="1070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0AD47"/>
                </a:solidFill>
              </a:rPr>
              <a:t>f</a:t>
            </a:r>
            <a:r>
              <a:rPr b="1" lang="en-US" sz="2800">
                <a:solidFill>
                  <a:srgbClr val="70AD47"/>
                </a:solidFill>
              </a:rPr>
              <a:t>eatures</a:t>
            </a:r>
            <a:endParaRPr>
              <a:solidFill>
                <a:srgbClr val="70AD4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0" name="Google Shape;5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3329" y="662965"/>
              <a:ext cx="3025339" cy="8250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1"/>
          <p:cNvSpPr txBox="1"/>
          <p:nvPr/>
        </p:nvSpPr>
        <p:spPr>
          <a:xfrm>
            <a:off x="4460250" y="5799825"/>
            <a:ext cx="327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January 15th, 2026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>
            <p:ph idx="1" type="body"/>
          </p:nvPr>
        </p:nvSpPr>
        <p:spPr>
          <a:xfrm>
            <a:off x="451350" y="1422750"/>
            <a:ext cx="112893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56600">
            <a:spAutoFit/>
          </a:bodyPr>
          <a:lstStyle/>
          <a:p>
            <a:pPr indent="203200" lvl="0" marL="986789" marR="5080" rtl="0" algn="l">
              <a:lnSpc>
                <a:spcPct val="10681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b="1" lang="en-US" sz="6000">
                <a:solidFill>
                  <a:srgbClr val="FFFFFF"/>
                </a:solidFill>
              </a:rPr>
              <a:t>using R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4203450" y="4639647"/>
            <a:ext cx="3785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rPr>
              <a:t>Michela Traglia</a:t>
            </a:r>
            <a:endParaRPr b="0" i="0" sz="3600" u="none" cap="none" strike="noStrike">
              <a:solidFill>
                <a:srgbClr val="06D0E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rPr>
              <a:t>Ayushi Agrawal</a:t>
            </a:r>
            <a:endParaRPr b="0" i="0" sz="3600" u="none" cap="none" strike="noStrike">
              <a:solidFill>
                <a:srgbClr val="06D0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8663940" y="6386846"/>
            <a:ext cx="20510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0c63b7a7a_0_102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3b0c63b7a7a_0_1024" title="Screenshot 2025-12-23 at 11.51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3711"/>
            <a:ext cx="3041700" cy="63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b0c63b7a7a_0_1024"/>
          <p:cNvSpPr txBox="1"/>
          <p:nvPr/>
        </p:nvSpPr>
        <p:spPr>
          <a:xfrm>
            <a:off x="3769325" y="2650350"/>
            <a:ext cx="84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0" name="Google Shape;220;g3b0c63b7a7a_0_1024"/>
          <p:cNvSpPr txBox="1"/>
          <p:nvPr/>
        </p:nvSpPr>
        <p:spPr>
          <a:xfrm>
            <a:off x="3850825" y="651300"/>
            <a:ext cx="7881300" cy="4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Analyse</a:t>
            </a:r>
            <a:r>
              <a:rPr lang="en-US" sz="2500">
                <a:solidFill>
                  <a:schemeClr val="dk1"/>
                </a:solidFill>
              </a:rPr>
              <a:t> gene expression in control, early disease and late disease patients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Find patterns within each group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Find patterns between groups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Heatmap comparing gene expression changes in control, early disease and late disease groups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21" name="Google Shape;221;g3b0c63b7a7a_0_1024"/>
          <p:cNvSpPr/>
          <p:nvPr/>
        </p:nvSpPr>
        <p:spPr>
          <a:xfrm>
            <a:off x="258525" y="5225150"/>
            <a:ext cx="2871000" cy="1393800"/>
          </a:xfrm>
          <a:prstGeom prst="rect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b0c63b7a7a_0_1024"/>
          <p:cNvSpPr/>
          <p:nvPr/>
        </p:nvSpPr>
        <p:spPr>
          <a:xfrm>
            <a:off x="258525" y="1044000"/>
            <a:ext cx="2871000" cy="4113000"/>
          </a:xfrm>
          <a:prstGeom prst="rect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b0c63b7a7a_0_1024"/>
          <p:cNvSpPr txBox="1"/>
          <p:nvPr/>
        </p:nvSpPr>
        <p:spPr>
          <a:xfrm>
            <a:off x="4027925" y="4923525"/>
            <a:ext cx="81507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We identified two main clusters of genes with opposite gene expression trends across the three groups of interest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24" name="Google Shape;224;g3b0c63b7a7a_0_1024"/>
          <p:cNvSpPr txBox="1"/>
          <p:nvPr/>
        </p:nvSpPr>
        <p:spPr>
          <a:xfrm>
            <a:off x="3112457" y="975975"/>
            <a:ext cx="7791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gene1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gene2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gene3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gene 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" name="Google Shape;225;g3b0c63b7a7a_0_1024"/>
          <p:cNvSpPr txBox="1"/>
          <p:nvPr>
            <p:ph type="title"/>
          </p:nvPr>
        </p:nvSpPr>
        <p:spPr>
          <a:xfrm>
            <a:off x="134695" y="0"/>
            <a:ext cx="11922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100">
                <a:solidFill>
                  <a:srgbClr val="06D0E2"/>
                </a:solidFill>
              </a:rPr>
              <a:t>Find group of genes with similar gene expression by condition</a:t>
            </a:r>
            <a:endParaRPr sz="3100">
              <a:solidFill>
                <a:srgbClr val="06D0E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0c63b7a7a_0_94"/>
          <p:cNvSpPr txBox="1"/>
          <p:nvPr>
            <p:ph type="title"/>
          </p:nvPr>
        </p:nvSpPr>
        <p:spPr>
          <a:xfrm>
            <a:off x="83995" y="72636"/>
            <a:ext cx="120240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rgbClr val="06D0E2"/>
                </a:solidFill>
              </a:rPr>
              <a:t>W</a:t>
            </a:r>
            <a:r>
              <a:rPr lang="en-US" sz="3500">
                <a:solidFill>
                  <a:srgbClr val="06D0E2"/>
                </a:solidFill>
              </a:rPr>
              <a:t>e want to predict an outcome based on a set of characteristics</a:t>
            </a:r>
            <a:endParaRPr sz="3500">
              <a:solidFill>
                <a:srgbClr val="06D0E2"/>
              </a:solidFill>
            </a:endParaRPr>
          </a:p>
        </p:txBody>
      </p:sp>
      <p:sp>
        <p:nvSpPr>
          <p:cNvPr id="231" name="Google Shape;231;g3b0c63b7a7a_0_9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3b0c63b7a7a_0_94"/>
          <p:cNvSpPr txBox="1"/>
          <p:nvPr/>
        </p:nvSpPr>
        <p:spPr>
          <a:xfrm>
            <a:off x="154525" y="4047000"/>
            <a:ext cx="11186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Find patterns across characteristics (features)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Learn the </a:t>
            </a:r>
            <a:r>
              <a:rPr lang="en-US" sz="2500">
                <a:solidFill>
                  <a:schemeClr val="dk1"/>
                </a:solidFill>
              </a:rPr>
              <a:t>r</a:t>
            </a:r>
            <a:r>
              <a:rPr lang="en-US" sz="2500">
                <a:solidFill>
                  <a:schemeClr val="dk1"/>
                </a:solidFill>
              </a:rPr>
              <a:t>elationship with the label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P</a:t>
            </a:r>
            <a:r>
              <a:rPr lang="en-US" sz="2500">
                <a:solidFill>
                  <a:schemeClr val="dk1"/>
                </a:solidFill>
              </a:rPr>
              <a:t>redict the outcome on a new dataset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Features=Blood biomarkers levels -&gt; outcome = disease/cancer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233" name="Google Shape;233;g3b0c63b7a7a_0_94"/>
          <p:cNvSpPr txBox="1"/>
          <p:nvPr/>
        </p:nvSpPr>
        <p:spPr>
          <a:xfrm>
            <a:off x="5771000" y="1777400"/>
            <a:ext cx="7022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The features c1, c2, and c3 can be</a:t>
            </a:r>
            <a:r>
              <a:rPr lang="en-US" sz="2800">
                <a:solidFill>
                  <a:schemeClr val="dk1"/>
                </a:solidFill>
              </a:rPr>
              <a:t> categorical or continuous variables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c1 = smoking Y      smoking N</a:t>
            </a:r>
            <a:endParaRPr/>
          </a:p>
        </p:txBody>
      </p:sp>
      <p:grpSp>
        <p:nvGrpSpPr>
          <p:cNvPr id="234" name="Google Shape;234;g3b0c63b7a7a_0_94"/>
          <p:cNvGrpSpPr/>
          <p:nvPr/>
        </p:nvGrpSpPr>
        <p:grpSpPr>
          <a:xfrm>
            <a:off x="154525" y="1101675"/>
            <a:ext cx="5095275" cy="3045375"/>
            <a:chOff x="234100" y="1225625"/>
            <a:chExt cx="5095275" cy="3045375"/>
          </a:xfrm>
        </p:grpSpPr>
        <p:sp>
          <p:nvSpPr>
            <p:cNvPr id="235" name="Google Shape;235;g3b0c63b7a7a_0_94"/>
            <p:cNvSpPr txBox="1"/>
            <p:nvPr/>
          </p:nvSpPr>
          <p:spPr>
            <a:xfrm>
              <a:off x="234100" y="1777400"/>
              <a:ext cx="16494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1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2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3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4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5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g3b0c63b7a7a_0_94"/>
            <p:cNvSpPr txBox="1"/>
            <p:nvPr/>
          </p:nvSpPr>
          <p:spPr>
            <a:xfrm>
              <a:off x="2203375" y="1225625"/>
              <a:ext cx="3126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c1 c2 c3      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237" name="Google Shape;237;g3b0c63b7a7a_0_94"/>
          <p:cNvSpPr txBox="1"/>
          <p:nvPr/>
        </p:nvSpPr>
        <p:spPr>
          <a:xfrm>
            <a:off x="3618045" y="1131225"/>
            <a:ext cx="1443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Disease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</p:txBody>
      </p:sp>
      <p:grpSp>
        <p:nvGrpSpPr>
          <p:cNvPr id="238" name="Google Shape;238;g3b0c63b7a7a_0_94"/>
          <p:cNvGrpSpPr/>
          <p:nvPr/>
        </p:nvGrpSpPr>
        <p:grpSpPr>
          <a:xfrm>
            <a:off x="2090501" y="1643900"/>
            <a:ext cx="1308799" cy="2065375"/>
            <a:chOff x="2090501" y="1643900"/>
            <a:chExt cx="1308799" cy="2065375"/>
          </a:xfrm>
        </p:grpSpPr>
        <p:pic>
          <p:nvPicPr>
            <p:cNvPr id="239" name="Google Shape;239;g3b0c63b7a7a_0_94" title="710JbHq4++L._SL1360_.jpg"/>
            <p:cNvPicPr preferRelativeResize="0"/>
            <p:nvPr/>
          </p:nvPicPr>
          <p:blipFill rotWithShape="1">
            <a:blip r:embed="rId3">
              <a:alphaModFix/>
            </a:blip>
            <a:srcRect b="80873" l="43082" r="21678" t="9015"/>
            <a:stretch/>
          </p:blipFill>
          <p:spPr>
            <a:xfrm rot="5400000">
              <a:off x="2571901" y="2881876"/>
              <a:ext cx="1270924" cy="383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g3b0c63b7a7a_0_94"/>
            <p:cNvGrpSpPr/>
            <p:nvPr/>
          </p:nvGrpSpPr>
          <p:grpSpPr>
            <a:xfrm>
              <a:off x="2090501" y="1643900"/>
              <a:ext cx="1304931" cy="2028602"/>
              <a:chOff x="2090501" y="1643900"/>
              <a:chExt cx="1304931" cy="2028602"/>
            </a:xfrm>
          </p:grpSpPr>
          <p:pic>
            <p:nvPicPr>
              <p:cNvPr id="241" name="Google Shape;241;g3b0c63b7a7a_0_94" title="710JbHq4++L._SL1360_.jpg"/>
              <p:cNvPicPr preferRelativeResize="0"/>
              <p:nvPr/>
            </p:nvPicPr>
            <p:blipFill rotWithShape="1">
              <a:blip r:embed="rId3">
                <a:alphaModFix/>
              </a:blip>
              <a:srcRect b="80873" l="7281" r="33279" t="6139"/>
              <a:stretch/>
            </p:blipFill>
            <p:spPr>
              <a:xfrm rot="5400000">
                <a:off x="1316025" y="2418376"/>
                <a:ext cx="2011650" cy="462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g3b0c63b7a7a_0_94" title="710JbHq4++L._SL1360_.jpg"/>
              <p:cNvPicPr preferRelativeResize="0"/>
              <p:nvPr/>
            </p:nvPicPr>
            <p:blipFill rotWithShape="1">
              <a:blip r:embed="rId3">
                <a:alphaModFix/>
              </a:blip>
              <a:srcRect b="68483" l="8859" r="30949" t="18327"/>
              <a:stretch/>
            </p:blipFill>
            <p:spPr>
              <a:xfrm rot="5400000">
                <a:off x="1765124" y="2424250"/>
                <a:ext cx="2028602" cy="467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g3b0c63b7a7a_0_94" title="710JbHq4++L._SL1360_.jpg"/>
              <p:cNvPicPr preferRelativeResize="0"/>
              <p:nvPr/>
            </p:nvPicPr>
            <p:blipFill rotWithShape="1">
              <a:blip r:embed="rId3">
                <a:alphaModFix/>
              </a:blip>
              <a:srcRect b="80872" l="43510" r="21685" t="8390"/>
              <a:stretch/>
            </p:blipFill>
            <p:spPr>
              <a:xfrm rot="5400000">
                <a:off x="2628256" y="2064639"/>
                <a:ext cx="1158226" cy="376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4" name="Google Shape;244;g3b0c63b7a7a_0_94" title="710JbHq4++L._SL1360_.jpg"/>
          <p:cNvPicPr preferRelativeResize="0"/>
          <p:nvPr/>
        </p:nvPicPr>
        <p:blipFill rotWithShape="1">
          <a:blip r:embed="rId3">
            <a:alphaModFix/>
          </a:blip>
          <a:srcRect b="82084" l="42437" r="44842" t="7499"/>
          <a:stretch/>
        </p:blipFill>
        <p:spPr>
          <a:xfrm rot="5400000">
            <a:off x="10639025" y="3093838"/>
            <a:ext cx="495476" cy="4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b0c63b7a7a_0_94" title="710JbHq4++L._SL1360_.jpg"/>
          <p:cNvPicPr preferRelativeResize="0"/>
          <p:nvPr/>
        </p:nvPicPr>
        <p:blipFill rotWithShape="1">
          <a:blip r:embed="rId3">
            <a:alphaModFix/>
          </a:blip>
          <a:srcRect b="80722" l="7281" r="79491" t="6138"/>
          <a:stretch/>
        </p:blipFill>
        <p:spPr>
          <a:xfrm rot="5400000">
            <a:off x="8348814" y="3098214"/>
            <a:ext cx="400100" cy="4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b0c63b7a7a_0_94"/>
          <p:cNvSpPr txBox="1"/>
          <p:nvPr/>
        </p:nvSpPr>
        <p:spPr>
          <a:xfrm>
            <a:off x="347500" y="1070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0AD47"/>
                </a:solidFill>
              </a:rPr>
              <a:t>features</a:t>
            </a:r>
            <a:endParaRPr>
              <a:solidFill>
                <a:srgbClr val="70AD47"/>
              </a:solidFill>
            </a:endParaRPr>
          </a:p>
        </p:txBody>
      </p:sp>
      <p:sp>
        <p:nvSpPr>
          <p:cNvPr id="247" name="Google Shape;247;g3b0c63b7a7a_0_94"/>
          <p:cNvSpPr/>
          <p:nvPr/>
        </p:nvSpPr>
        <p:spPr>
          <a:xfrm>
            <a:off x="2090500" y="1178373"/>
            <a:ext cx="1443900" cy="400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b0c63b7a7a_0_94"/>
          <p:cNvSpPr/>
          <p:nvPr/>
        </p:nvSpPr>
        <p:spPr>
          <a:xfrm>
            <a:off x="3618050" y="1178373"/>
            <a:ext cx="14439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49" name="Google Shape;249;g3b0c63b7a7a_0_94"/>
          <p:cNvSpPr txBox="1"/>
          <p:nvPr/>
        </p:nvSpPr>
        <p:spPr>
          <a:xfrm>
            <a:off x="5061950" y="1070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1C232"/>
                </a:solidFill>
              </a:rPr>
              <a:t>labels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ea9bcb710_0_126"/>
          <p:cNvSpPr txBox="1"/>
          <p:nvPr>
            <p:ph type="title"/>
          </p:nvPr>
        </p:nvSpPr>
        <p:spPr>
          <a:xfrm>
            <a:off x="86770" y="206550"/>
            <a:ext cx="11838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Machine Learning categories 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255" name="Google Shape;255;g3aea9bcb710_0_12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g3aea9bcb710_0_126"/>
          <p:cNvSpPr txBox="1"/>
          <p:nvPr/>
        </p:nvSpPr>
        <p:spPr>
          <a:xfrm>
            <a:off x="0" y="869505"/>
            <a:ext cx="11925600" cy="5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Char char="●"/>
            </a:pPr>
            <a:r>
              <a:rPr b="1" lang="en-US" sz="2350">
                <a:solidFill>
                  <a:schemeClr val="dk1"/>
                </a:solidFill>
              </a:rPr>
              <a:t>Unsupervised</a:t>
            </a:r>
            <a:r>
              <a:rPr lang="en-US" sz="2350">
                <a:solidFill>
                  <a:schemeClr val="dk1"/>
                </a:solidFill>
              </a:rPr>
              <a:t>: </a:t>
            </a:r>
            <a:endParaRPr sz="23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dk1"/>
                </a:solidFill>
              </a:rPr>
              <a:t>Find patterns of </a:t>
            </a:r>
            <a:r>
              <a:rPr b="1" lang="en-US" sz="2350">
                <a:solidFill>
                  <a:schemeClr val="dk1"/>
                </a:solidFill>
              </a:rPr>
              <a:t>unlabeled data</a:t>
            </a:r>
            <a:r>
              <a:rPr lang="en-US" sz="2350">
                <a:solidFill>
                  <a:schemeClr val="dk1"/>
                </a:solidFill>
              </a:rPr>
              <a:t> (unknown categories/outcome) and subgroup</a:t>
            </a:r>
            <a:endParaRPr sz="2350">
              <a:solidFill>
                <a:schemeClr val="dk1"/>
              </a:solidFill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Char char="●"/>
            </a:pPr>
            <a:r>
              <a:rPr b="1" lang="en-US" sz="2350">
                <a:solidFill>
                  <a:schemeClr val="dk1"/>
                </a:solidFill>
              </a:rPr>
              <a:t>Supervised</a:t>
            </a:r>
            <a:r>
              <a:rPr lang="en-US" sz="2350">
                <a:solidFill>
                  <a:schemeClr val="dk1"/>
                </a:solidFill>
              </a:rPr>
              <a:t>: </a:t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dk1"/>
                </a:solidFill>
              </a:rPr>
              <a:t>Find a model that maps input data to </a:t>
            </a:r>
            <a:r>
              <a:rPr b="1" lang="en-US" sz="2350">
                <a:solidFill>
                  <a:schemeClr val="dk1"/>
                </a:solidFill>
              </a:rPr>
              <a:t>labeled data</a:t>
            </a:r>
            <a:r>
              <a:rPr lang="en-US" sz="2350">
                <a:solidFill>
                  <a:schemeClr val="dk1"/>
                </a:solidFill>
              </a:rPr>
              <a:t> (known categories/outcomes) and predict outcomes in new dataset</a:t>
            </a:r>
            <a:endParaRPr sz="2350">
              <a:solidFill>
                <a:schemeClr val="dk1"/>
              </a:solidFill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Char char="●"/>
            </a:pPr>
            <a:r>
              <a:rPr b="1" lang="en-US" sz="2350">
                <a:solidFill>
                  <a:schemeClr val="dk1"/>
                </a:solidFill>
              </a:rPr>
              <a:t>Semi-supervised:</a:t>
            </a:r>
            <a:r>
              <a:rPr lang="en-US" sz="2350">
                <a:solidFill>
                  <a:schemeClr val="dk1"/>
                </a:solidFill>
              </a:rPr>
              <a:t> </a:t>
            </a:r>
            <a:endParaRPr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dk1"/>
                </a:solidFill>
              </a:rPr>
              <a:t>Use a small group of labeled data (some known outcomes) to learn and to predict a large group of unlabeled data</a:t>
            </a:r>
            <a:endParaRPr sz="2350">
              <a:solidFill>
                <a:schemeClr val="dk1"/>
              </a:solidFill>
            </a:endParaRPr>
          </a:p>
          <a:p>
            <a:pPr indent="-3778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Char char="●"/>
            </a:pPr>
            <a:r>
              <a:rPr b="1" lang="en-US" sz="2350">
                <a:solidFill>
                  <a:schemeClr val="dk1"/>
                </a:solidFill>
              </a:rPr>
              <a:t>Reinforcement Learning (RL): </a:t>
            </a:r>
            <a:endParaRPr b="1" sz="2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chemeClr val="dk1"/>
                </a:solidFill>
              </a:rPr>
              <a:t>A system learn how to interact with the environment -  observe, action, </a:t>
            </a:r>
            <a:r>
              <a:rPr lang="en-US" sz="2350">
                <a:solidFill>
                  <a:schemeClr val="dk1"/>
                </a:solidFill>
              </a:rPr>
              <a:t>award and penalties</a:t>
            </a:r>
            <a:endParaRPr sz="2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ea9bcb710_0_54"/>
          <p:cNvSpPr txBox="1"/>
          <p:nvPr/>
        </p:nvSpPr>
        <p:spPr>
          <a:xfrm>
            <a:off x="-74450" y="5526300"/>
            <a:ext cx="1192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</a:t>
            </a:r>
            <a:r>
              <a:rPr lang="en-US" sz="2600"/>
              <a:t>is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/>
              <a:t>provided with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/>
              <a:t>the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of unlabeled data in order to identify relevant</a:t>
            </a:r>
            <a:r>
              <a:rPr lang="en-US" sz="2600"/>
              <a:t> </a:t>
            </a: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patterns that could disc</a:t>
            </a:r>
            <a:r>
              <a:rPr lang="en-US" sz="2600"/>
              <a:t>riminate the 3 different </a:t>
            </a:r>
            <a:r>
              <a:rPr lang="en-US" sz="2600"/>
              <a:t>animals</a:t>
            </a:r>
            <a:r>
              <a:rPr lang="en-US" sz="2600"/>
              <a:t> </a:t>
            </a:r>
            <a:endParaRPr sz="2600"/>
          </a:p>
        </p:txBody>
      </p:sp>
      <p:sp>
        <p:nvSpPr>
          <p:cNvPr id="262" name="Google Shape;262;g3aea9bcb710_0_54"/>
          <p:cNvSpPr txBox="1"/>
          <p:nvPr>
            <p:ph type="title"/>
          </p:nvPr>
        </p:nvSpPr>
        <p:spPr>
          <a:xfrm>
            <a:off x="3511676" y="113093"/>
            <a:ext cx="2150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525">
            <a:spAutoFit/>
          </a:bodyPr>
          <a:lstStyle/>
          <a:p>
            <a:pPr indent="0" lvl="0" marL="3282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aea9bcb710_0_54" title="Screenshot 2025-12-17 at 10.08.47 AM.png"/>
          <p:cNvPicPr preferRelativeResize="0"/>
          <p:nvPr/>
        </p:nvPicPr>
        <p:blipFill rotWithShape="1">
          <a:blip r:embed="rId3">
            <a:alphaModFix/>
          </a:blip>
          <a:srcRect b="0" l="0" r="0" t="14104"/>
          <a:stretch/>
        </p:blipFill>
        <p:spPr>
          <a:xfrm>
            <a:off x="1036838" y="1495612"/>
            <a:ext cx="8866426" cy="36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aea9bcb710_0_54"/>
          <p:cNvSpPr txBox="1"/>
          <p:nvPr/>
        </p:nvSpPr>
        <p:spPr>
          <a:xfrm>
            <a:off x="4868650" y="6357925"/>
            <a:ext cx="69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 </a:t>
            </a:r>
            <a:r>
              <a:rPr lang="en-US"/>
              <a:t>https://www.geeksforgeeks.org/machine-learning/unsupervised-learning/</a:t>
            </a:r>
            <a:endParaRPr/>
          </a:p>
        </p:txBody>
      </p:sp>
      <p:sp>
        <p:nvSpPr>
          <p:cNvPr id="265" name="Google Shape;265;g3aea9bcb710_0_54"/>
          <p:cNvSpPr txBox="1"/>
          <p:nvPr/>
        </p:nvSpPr>
        <p:spPr>
          <a:xfrm>
            <a:off x="0" y="0"/>
            <a:ext cx="950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6D0E2"/>
                </a:solidFill>
              </a:rPr>
              <a:t>Unsupervised Learning </a:t>
            </a:r>
            <a:endParaRPr sz="4000"/>
          </a:p>
        </p:txBody>
      </p:sp>
      <p:sp>
        <p:nvSpPr>
          <p:cNvPr id="266" name="Google Shape;266;g3aea9bcb710_0_54"/>
          <p:cNvSpPr txBox="1"/>
          <p:nvPr/>
        </p:nvSpPr>
        <p:spPr>
          <a:xfrm>
            <a:off x="0" y="828625"/>
            <a:ext cx="1094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Main approaches: Dimensionality reduction and clustering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67" name="Google Shape;267;g3aea9bcb710_0_54"/>
          <p:cNvSpPr txBox="1"/>
          <p:nvPr/>
        </p:nvSpPr>
        <p:spPr>
          <a:xfrm>
            <a:off x="413450" y="4572000"/>
            <a:ext cx="383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Features for each animal: </a:t>
            </a:r>
            <a:r>
              <a:rPr lang="en-US" sz="2500">
                <a:solidFill>
                  <a:schemeClr val="dk1"/>
                </a:solidFill>
              </a:rPr>
              <a:t>color, weight, 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ea9bcb710_0_11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3aea9bcb710_0_111"/>
          <p:cNvSpPr txBox="1"/>
          <p:nvPr/>
        </p:nvSpPr>
        <p:spPr>
          <a:xfrm>
            <a:off x="289175" y="96400"/>
            <a:ext cx="1183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6D0E2"/>
                </a:solidFill>
              </a:rPr>
              <a:t>U</a:t>
            </a:r>
            <a:r>
              <a:rPr b="1" lang="en-US" sz="2700">
                <a:solidFill>
                  <a:srgbClr val="06D0E2"/>
                </a:solidFill>
              </a:rPr>
              <a:t>nsupervised methods</a:t>
            </a:r>
            <a:r>
              <a:rPr lang="en-US" sz="2700">
                <a:solidFill>
                  <a:srgbClr val="06D0E2"/>
                </a:solidFill>
              </a:rPr>
              <a:t>: </a:t>
            </a:r>
            <a:r>
              <a:rPr lang="en-US" sz="2700">
                <a:solidFill>
                  <a:srgbClr val="06D0E2"/>
                </a:solidFill>
              </a:rPr>
              <a:t>t</a:t>
            </a:r>
            <a:r>
              <a:rPr lang="en-US" sz="2700">
                <a:solidFill>
                  <a:srgbClr val="06D0E2"/>
                </a:solidFill>
              </a:rPr>
              <a:t>he machine finds the hidden structure of the data</a:t>
            </a:r>
            <a:endParaRPr sz="2700">
              <a:solidFill>
                <a:srgbClr val="06D0E2"/>
              </a:solidFill>
            </a:endParaRPr>
          </a:p>
        </p:txBody>
      </p:sp>
      <p:pic>
        <p:nvPicPr>
          <p:cNvPr id="274" name="Google Shape;274;g3aea9bcb710_0_111" title="Screenshot 2025-12-08 at 1.47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0" y="1237025"/>
            <a:ext cx="3704425" cy="28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aea9bcb710_0_111"/>
          <p:cNvSpPr txBox="1"/>
          <p:nvPr/>
        </p:nvSpPr>
        <p:spPr>
          <a:xfrm>
            <a:off x="426900" y="698225"/>
            <a:ext cx="793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PCA</a:t>
            </a:r>
            <a:r>
              <a:rPr lang="en-US" sz="2300">
                <a:solidFill>
                  <a:schemeClr val="dk1"/>
                </a:solidFill>
              </a:rPr>
              <a:t> - genetic ancestry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76" name="Google Shape;276;g3aea9bcb710_0_111"/>
          <p:cNvSpPr txBox="1"/>
          <p:nvPr/>
        </p:nvSpPr>
        <p:spPr>
          <a:xfrm>
            <a:off x="4653700" y="698225"/>
            <a:ext cx="793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K-means clustering</a:t>
            </a:r>
            <a:r>
              <a:rPr lang="en-US" sz="2100">
                <a:solidFill>
                  <a:schemeClr val="dk1"/>
                </a:solidFill>
              </a:rPr>
              <a:t> of </a:t>
            </a:r>
            <a:r>
              <a:rPr lang="en-US" sz="2100">
                <a:solidFill>
                  <a:schemeClr val="dk1"/>
                </a:solidFill>
              </a:rPr>
              <a:t>patients</a:t>
            </a:r>
            <a:r>
              <a:rPr lang="en-US" sz="2100">
                <a:solidFill>
                  <a:schemeClr val="dk1"/>
                </a:solidFill>
              </a:rPr>
              <a:t> showing similar symptoms of SARS-COVID19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77" name="Google Shape;277;g3aea9bcb710_0_111" title="Screenshot 2025-12-08 at 1.52.2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027" y="4119123"/>
            <a:ext cx="2971774" cy="2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aea9bcb710_0_111" title="Screenshot 2025-12-08 at 2.00.4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000" y="1237020"/>
            <a:ext cx="3704424" cy="2492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aea9bcb710_0_111"/>
          <p:cNvSpPr txBox="1"/>
          <p:nvPr/>
        </p:nvSpPr>
        <p:spPr>
          <a:xfrm>
            <a:off x="289175" y="4119125"/>
            <a:ext cx="3580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Hierarchical clustering</a:t>
            </a:r>
            <a:r>
              <a:rPr lang="en-US" sz="2300">
                <a:solidFill>
                  <a:schemeClr val="dk1"/>
                </a:solidFill>
              </a:rPr>
              <a:t> of  heatmap of DEGs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80" name="Google Shape;280;g3aea9bcb710_0_111" title="Screenshot 2025-12-23 at 10.54.24 AM.png"/>
          <p:cNvPicPr preferRelativeResize="0"/>
          <p:nvPr/>
        </p:nvPicPr>
        <p:blipFill rotWithShape="1">
          <a:blip r:embed="rId6">
            <a:alphaModFix/>
          </a:blip>
          <a:srcRect b="10444" l="0" r="0" t="6464"/>
          <a:stretch/>
        </p:blipFill>
        <p:spPr>
          <a:xfrm>
            <a:off x="6706700" y="4626914"/>
            <a:ext cx="3704426" cy="19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aea9bcb710_0_111"/>
          <p:cNvSpPr txBox="1"/>
          <p:nvPr/>
        </p:nvSpPr>
        <p:spPr>
          <a:xfrm>
            <a:off x="6270725" y="3850039"/>
            <a:ext cx="59079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Association</a:t>
            </a:r>
            <a:r>
              <a:rPr lang="en-US" sz="2100">
                <a:solidFill>
                  <a:schemeClr val="dk1"/>
                </a:solidFill>
              </a:rPr>
              <a:t> - find co-occurrence of gene expression and define groups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0c63b7a7a_0_14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7" name="Google Shape;287;g3b0c63b7a7a_0_146"/>
          <p:cNvGrpSpPr/>
          <p:nvPr/>
        </p:nvGrpSpPr>
        <p:grpSpPr>
          <a:xfrm>
            <a:off x="133475" y="1356757"/>
            <a:ext cx="11074101" cy="5057600"/>
            <a:chOff x="1129598" y="1282274"/>
            <a:chExt cx="10077442" cy="4602420"/>
          </a:xfrm>
        </p:grpSpPr>
        <p:pic>
          <p:nvPicPr>
            <p:cNvPr id="288" name="Google Shape;288;g3b0c63b7a7a_0_146" title="Screenshot 2025-12-17 at 10.11.37 AM.png"/>
            <p:cNvPicPr preferRelativeResize="0"/>
            <p:nvPr/>
          </p:nvPicPr>
          <p:blipFill rotWithShape="1">
            <a:blip r:embed="rId3">
              <a:alphaModFix/>
            </a:blip>
            <a:srcRect b="0" l="0" r="0" t="16401"/>
            <a:stretch/>
          </p:blipFill>
          <p:spPr>
            <a:xfrm>
              <a:off x="1129598" y="1282274"/>
              <a:ext cx="10077442" cy="4602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g3b0c63b7a7a_0_146"/>
            <p:cNvSpPr/>
            <p:nvPr/>
          </p:nvSpPr>
          <p:spPr>
            <a:xfrm>
              <a:off x="4013600" y="1361125"/>
              <a:ext cx="3041700" cy="2670000"/>
            </a:xfrm>
            <a:prstGeom prst="rect">
              <a:avLst/>
            </a:prstGeom>
            <a:solidFill>
              <a:schemeClr val="lt1"/>
            </a:solidFill>
            <a:ln cap="flat" cmpd="sng" w="104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475" lIns="100475" spcFirstLastPara="1" rIns="100475" wrap="square" tIns="100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38"/>
            </a:p>
          </p:txBody>
        </p:sp>
        <p:sp>
          <p:nvSpPr>
            <p:cNvPr id="290" name="Google Shape;290;g3b0c63b7a7a_0_146"/>
            <p:cNvSpPr/>
            <p:nvPr/>
          </p:nvSpPr>
          <p:spPr>
            <a:xfrm>
              <a:off x="6399650" y="2286000"/>
              <a:ext cx="1662300" cy="1112100"/>
            </a:xfrm>
            <a:prstGeom prst="rect">
              <a:avLst/>
            </a:prstGeom>
            <a:solidFill>
              <a:schemeClr val="lt1"/>
            </a:solidFill>
            <a:ln cap="flat" cmpd="sng" w="104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0475" lIns="100475" spcFirstLastPara="1" rIns="100475" wrap="square" tIns="100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38"/>
            </a:p>
          </p:txBody>
        </p:sp>
      </p:grpSp>
      <p:sp>
        <p:nvSpPr>
          <p:cNvPr id="291" name="Google Shape;291;g3b0c63b7a7a_0_146"/>
          <p:cNvSpPr txBox="1"/>
          <p:nvPr/>
        </p:nvSpPr>
        <p:spPr>
          <a:xfrm>
            <a:off x="3085900" y="1433331"/>
            <a:ext cx="896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color=grey and weight=5000kg -&gt; elephant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2" name="Google Shape;292;g3b0c63b7a7a_0_146"/>
          <p:cNvSpPr txBox="1"/>
          <p:nvPr/>
        </p:nvSpPr>
        <p:spPr>
          <a:xfrm>
            <a:off x="3085900" y="1895607"/>
            <a:ext cx="76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color=tan and weight=1000 kg -&gt; camel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3" name="Google Shape;293;g3b0c63b7a7a_0_146"/>
          <p:cNvSpPr txBox="1"/>
          <p:nvPr/>
        </p:nvSpPr>
        <p:spPr>
          <a:xfrm>
            <a:off x="3085900" y="2799831"/>
            <a:ext cx="1197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color=light brown and weight=1000 kg -&gt; cow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4" name="Google Shape;294;g3b0c63b7a7a_0_146"/>
          <p:cNvSpPr txBox="1"/>
          <p:nvPr/>
        </p:nvSpPr>
        <p:spPr>
          <a:xfrm>
            <a:off x="3106331" y="2381095"/>
            <a:ext cx="1137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color=spotted white and black and weight=1000 kg -&gt; cow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5" name="Google Shape;295;g3b0c63b7a7a_0_146"/>
          <p:cNvSpPr txBox="1"/>
          <p:nvPr/>
        </p:nvSpPr>
        <p:spPr>
          <a:xfrm>
            <a:off x="6131725" y="6239175"/>
            <a:ext cx="486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color=brown and weight~1000 kg 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6" name="Google Shape;296;g3b0c63b7a7a_0_146"/>
          <p:cNvSpPr txBox="1"/>
          <p:nvPr/>
        </p:nvSpPr>
        <p:spPr>
          <a:xfrm>
            <a:off x="8364125" y="5669775"/>
            <a:ext cx="340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Cow or camel?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7" name="Google Shape;297;g3b0c63b7a7a_0_146"/>
          <p:cNvSpPr txBox="1"/>
          <p:nvPr/>
        </p:nvSpPr>
        <p:spPr>
          <a:xfrm>
            <a:off x="0" y="0"/>
            <a:ext cx="950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6D0E2"/>
                </a:solidFill>
              </a:rPr>
              <a:t>S</a:t>
            </a:r>
            <a:r>
              <a:rPr lang="en-US" sz="4000">
                <a:solidFill>
                  <a:srgbClr val="06D0E2"/>
                </a:solidFill>
              </a:rPr>
              <a:t>upervised Learning 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ea9bcb710_0_10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3aea9bcb710_0_104"/>
          <p:cNvSpPr txBox="1"/>
          <p:nvPr/>
        </p:nvSpPr>
        <p:spPr>
          <a:xfrm>
            <a:off x="137700" y="137725"/>
            <a:ext cx="79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6D0E2"/>
                </a:solidFill>
              </a:rPr>
              <a:t>Supervised learning approaches</a:t>
            </a:r>
            <a:endParaRPr sz="3600">
              <a:solidFill>
                <a:srgbClr val="06D0E2"/>
              </a:solidFill>
            </a:endParaRPr>
          </a:p>
        </p:txBody>
      </p:sp>
      <p:sp>
        <p:nvSpPr>
          <p:cNvPr id="304" name="Google Shape;304;g3aea9bcb710_0_104"/>
          <p:cNvSpPr txBox="1"/>
          <p:nvPr/>
        </p:nvSpPr>
        <p:spPr>
          <a:xfrm>
            <a:off x="400300" y="845725"/>
            <a:ext cx="11791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Classification</a:t>
            </a:r>
            <a:r>
              <a:rPr lang="en-US" sz="2300">
                <a:solidFill>
                  <a:schemeClr val="dk1"/>
                </a:solidFill>
              </a:rPr>
              <a:t> - Model</a:t>
            </a:r>
            <a:r>
              <a:rPr lang="en-US" sz="2300">
                <a:solidFill>
                  <a:schemeClr val="dk1"/>
                </a:solidFill>
              </a:rPr>
              <a:t> features to best predict </a:t>
            </a:r>
            <a:r>
              <a:rPr b="1" lang="en-US" sz="2300">
                <a:solidFill>
                  <a:schemeClr val="dk1"/>
                </a:solidFill>
              </a:rPr>
              <a:t>categorical outcomes </a:t>
            </a:r>
            <a:r>
              <a:rPr lang="en-US" sz="2300">
                <a:solidFill>
                  <a:schemeClr val="dk1"/>
                </a:solidFill>
              </a:rPr>
              <a:t>(disease affected  vs unaffected or disease subtypes)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05" name="Google Shape;305;g3aea9bcb710_0_104"/>
          <p:cNvSpPr txBox="1"/>
          <p:nvPr/>
        </p:nvSpPr>
        <p:spPr>
          <a:xfrm>
            <a:off x="400300" y="3703019"/>
            <a:ext cx="116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Regression</a:t>
            </a:r>
            <a:r>
              <a:rPr lang="en-US" sz="2300">
                <a:solidFill>
                  <a:schemeClr val="dk1"/>
                </a:solidFill>
              </a:rPr>
              <a:t> - Model features to best predict </a:t>
            </a:r>
            <a:r>
              <a:rPr b="1" lang="en-US" sz="2300">
                <a:solidFill>
                  <a:schemeClr val="dk1"/>
                </a:solidFill>
              </a:rPr>
              <a:t>continuous traits</a:t>
            </a:r>
            <a:r>
              <a:rPr lang="en-US" sz="2300">
                <a:solidFill>
                  <a:schemeClr val="dk1"/>
                </a:solidFill>
              </a:rPr>
              <a:t> (human biomarker levels, mice histological measures)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306" name="Google Shape;306;g3aea9bcb710_0_104" title="Screenshot 2025-12-08 at 2.42.04 PM.png"/>
          <p:cNvPicPr preferRelativeResize="0"/>
          <p:nvPr/>
        </p:nvPicPr>
        <p:blipFill rotWithShape="1">
          <a:blip r:embed="rId3">
            <a:alphaModFix/>
          </a:blip>
          <a:srcRect b="0" l="0" r="0" t="2553"/>
          <a:stretch/>
        </p:blipFill>
        <p:spPr>
          <a:xfrm>
            <a:off x="400300" y="4479325"/>
            <a:ext cx="2589125" cy="22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aea9bcb710_0_104" title="Screenshot 2025-12-08 at 2.42.0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00" y="1714150"/>
            <a:ext cx="2287550" cy="20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ea9bcb710_0_254"/>
          <p:cNvSpPr txBox="1"/>
          <p:nvPr>
            <p:ph type="title"/>
          </p:nvPr>
        </p:nvSpPr>
        <p:spPr>
          <a:xfrm>
            <a:off x="115175" y="166525"/>
            <a:ext cx="1206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Regression models for </a:t>
            </a:r>
            <a:r>
              <a:rPr lang="en-US">
                <a:solidFill>
                  <a:srgbClr val="06D0E2"/>
                </a:solidFill>
              </a:rPr>
              <a:t>association</a:t>
            </a:r>
            <a:r>
              <a:rPr lang="en-US">
                <a:solidFill>
                  <a:srgbClr val="06D0E2"/>
                </a:solidFill>
              </a:rPr>
              <a:t> analysis vs ML </a:t>
            </a:r>
            <a:endParaRPr>
              <a:solidFill>
                <a:srgbClr val="06D0E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3" name="Google Shape;313;g3aea9bcb710_0_25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g3aea9bcb710_0_254"/>
          <p:cNvSpPr txBox="1"/>
          <p:nvPr/>
        </p:nvSpPr>
        <p:spPr>
          <a:xfrm>
            <a:off x="0" y="1000950"/>
            <a:ext cx="10985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Association analysis: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dk1"/>
                </a:solidFill>
              </a:rPr>
              <a:t>Is this </a:t>
            </a:r>
            <a:r>
              <a:rPr i="1" lang="en-US" sz="2300">
                <a:solidFill>
                  <a:srgbClr val="C27BA0"/>
                </a:solidFill>
              </a:rPr>
              <a:t>SNP</a:t>
            </a:r>
            <a:r>
              <a:rPr i="1" lang="en-US" sz="2300">
                <a:solidFill>
                  <a:schemeClr val="dk1"/>
                </a:solidFill>
              </a:rPr>
              <a:t> significantly associated with </a:t>
            </a:r>
            <a:r>
              <a:rPr i="1" lang="en-US" sz="2300">
                <a:solidFill>
                  <a:srgbClr val="70AD47"/>
                </a:solidFill>
              </a:rPr>
              <a:t>levels of cholesterol</a:t>
            </a:r>
            <a:r>
              <a:rPr i="1" lang="en-US" sz="2300">
                <a:solidFill>
                  <a:schemeClr val="dk1"/>
                </a:solidFill>
              </a:rPr>
              <a:t>?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dk1"/>
                </a:solidFill>
              </a:rPr>
              <a:t>Is </a:t>
            </a:r>
            <a:r>
              <a:rPr i="1" lang="en-US" sz="2300">
                <a:solidFill>
                  <a:srgbClr val="C27BA0"/>
                </a:solidFill>
              </a:rPr>
              <a:t>age</a:t>
            </a:r>
            <a:r>
              <a:rPr i="1" lang="en-US" sz="2300">
                <a:solidFill>
                  <a:schemeClr val="dk1"/>
                </a:solidFill>
              </a:rPr>
              <a:t> and </a:t>
            </a:r>
            <a:r>
              <a:rPr i="1" lang="en-US" sz="2300">
                <a:solidFill>
                  <a:srgbClr val="C27BA0"/>
                </a:solidFill>
              </a:rPr>
              <a:t>BMI</a:t>
            </a:r>
            <a:r>
              <a:rPr i="1" lang="en-US" sz="2300">
                <a:solidFill>
                  <a:schemeClr val="dk1"/>
                </a:solidFill>
              </a:rPr>
              <a:t> associated with </a:t>
            </a:r>
            <a:r>
              <a:rPr i="1" lang="en-US" sz="2300">
                <a:solidFill>
                  <a:srgbClr val="6AA84F"/>
                </a:solidFill>
              </a:rPr>
              <a:t>thyroid dysfunction</a:t>
            </a:r>
            <a:r>
              <a:rPr i="1" lang="en-US" sz="2300">
                <a:solidFill>
                  <a:schemeClr val="dk1"/>
                </a:solidFill>
              </a:rPr>
              <a:t>?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5" name="Google Shape;315;g3aea9bcb710_0_254"/>
          <p:cNvSpPr txBox="1"/>
          <p:nvPr/>
        </p:nvSpPr>
        <p:spPr>
          <a:xfrm>
            <a:off x="0" y="2355450"/>
            <a:ext cx="11471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rgbClr val="70AD47"/>
                </a:solidFill>
              </a:rPr>
              <a:t>Response variable</a:t>
            </a:r>
            <a:r>
              <a:rPr lang="en-US" sz="2100">
                <a:solidFill>
                  <a:schemeClr val="dk1"/>
                </a:solidFill>
              </a:rPr>
              <a:t> (outcome/trait) and the </a:t>
            </a:r>
            <a:r>
              <a:rPr lang="en-US" sz="2100">
                <a:solidFill>
                  <a:srgbClr val="C27BA0"/>
                </a:solidFill>
              </a:rPr>
              <a:t>predictor variable/s</a:t>
            </a:r>
            <a:endParaRPr sz="2100">
              <a:solidFill>
                <a:srgbClr val="C27BA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Find the association between these two variables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Find the effect of the </a:t>
            </a:r>
            <a:r>
              <a:rPr lang="en-US" sz="2100">
                <a:solidFill>
                  <a:srgbClr val="C27BA0"/>
                </a:solidFill>
              </a:rPr>
              <a:t>predictor</a:t>
            </a:r>
            <a:r>
              <a:rPr lang="en-US" sz="2100">
                <a:solidFill>
                  <a:schemeClr val="dk1"/>
                </a:solidFill>
              </a:rPr>
              <a:t> on a the </a:t>
            </a:r>
            <a:r>
              <a:rPr lang="en-US" sz="2100">
                <a:solidFill>
                  <a:srgbClr val="70AD47"/>
                </a:solidFill>
              </a:rPr>
              <a:t>response </a:t>
            </a:r>
            <a:r>
              <a:rPr lang="en-US" sz="2100">
                <a:solidFill>
                  <a:schemeClr val="dk1"/>
                </a:solidFill>
              </a:rPr>
              <a:t>variable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Estimate the statistical significance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16" name="Google Shape;316;g3aea9bcb710_0_254"/>
          <p:cNvSpPr txBox="1"/>
          <p:nvPr/>
        </p:nvSpPr>
        <p:spPr>
          <a:xfrm>
            <a:off x="0" y="4572000"/>
            <a:ext cx="12192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ML analysis: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dk1"/>
                </a:solidFill>
              </a:rPr>
              <a:t>How well a set of features (age, BMI) can predict the thyroid dysfunction in a independent set of patients?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Find the best prediction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ea9bcb710_0_15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g3aea9bcb710_0_15" title="Screenshot 2026-01-06 at 3.00.49 PM.png"/>
          <p:cNvPicPr preferRelativeResize="0"/>
          <p:nvPr/>
        </p:nvPicPr>
        <p:blipFill rotWithShape="1">
          <a:blip r:embed="rId3">
            <a:alphaModFix/>
          </a:blip>
          <a:srcRect b="32065" l="0" r="0" t="0"/>
          <a:stretch/>
        </p:blipFill>
        <p:spPr>
          <a:xfrm>
            <a:off x="508650" y="1243775"/>
            <a:ext cx="9507300" cy="47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aea9bcb710_0_15"/>
          <p:cNvSpPr txBox="1"/>
          <p:nvPr/>
        </p:nvSpPr>
        <p:spPr>
          <a:xfrm>
            <a:off x="0" y="0"/>
            <a:ext cx="1205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6D0E2"/>
                </a:solidFill>
              </a:rPr>
              <a:t>We focus on two main Machine Learning approaches  </a:t>
            </a:r>
            <a:endParaRPr sz="3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ec88105ea_0_48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38ec88105ea_0_48"/>
          <p:cNvSpPr txBox="1"/>
          <p:nvPr/>
        </p:nvSpPr>
        <p:spPr>
          <a:xfrm>
            <a:off x="199900" y="201850"/>
            <a:ext cx="118980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/>
              <a:t>Poll 2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performed a knockout experiment. I want to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24888" rtl="0" algn="l">
              <a:lnSpc>
                <a:spcPct val="108055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genes based on gene expression similarity.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24888" rtl="0" algn="l">
              <a:lnSpc>
                <a:spcPct val="108055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300"/>
          </a:p>
          <a:p>
            <a:pPr indent="0" lvl="0" marL="0" marR="1024888" rtl="0" algn="l">
              <a:lnSpc>
                <a:spcPct val="108055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200"/>
              <a:t>What approach will you apply?</a:t>
            </a:r>
            <a:endParaRPr sz="3200"/>
          </a:p>
        </p:txBody>
      </p:sp>
      <p:sp>
        <p:nvSpPr>
          <p:cNvPr id="330" name="Google Shape;330;g38ec88105ea_0_48"/>
          <p:cNvSpPr txBox="1"/>
          <p:nvPr/>
        </p:nvSpPr>
        <p:spPr>
          <a:xfrm>
            <a:off x="264758" y="3327900"/>
            <a:ext cx="58719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</a:t>
            </a:r>
            <a:endParaRPr sz="3200"/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ea9bcb710_0_88"/>
          <p:cNvSpPr txBox="1"/>
          <p:nvPr>
            <p:ph type="title"/>
          </p:nvPr>
        </p:nvSpPr>
        <p:spPr>
          <a:xfrm>
            <a:off x="140756" y="83610"/>
            <a:ext cx="632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Material for </a:t>
            </a:r>
            <a:r>
              <a:rPr lang="en-US">
                <a:solidFill>
                  <a:srgbClr val="06D0E2"/>
                </a:solidFill>
              </a:rPr>
              <a:t>this</a:t>
            </a:r>
            <a:r>
              <a:rPr lang="en-US">
                <a:solidFill>
                  <a:srgbClr val="06D0E2"/>
                </a:solidFill>
              </a:rPr>
              <a:t> workshop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1" name="Google Shape;61;g3aea9bcb710_0_88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g3aea9bcb710_0_88"/>
          <p:cNvSpPr txBox="1"/>
          <p:nvPr/>
        </p:nvSpPr>
        <p:spPr>
          <a:xfrm>
            <a:off x="140750" y="1318800"/>
            <a:ext cx="1166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Workshop materials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Slides 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</a:rPr>
              <a:t>Hands-on data and scripts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Please drop your questions in the chat (to everyone) or unmute yourself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0c63b7a7a_0_988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3b0c63b7a7a_0_988"/>
          <p:cNvSpPr txBox="1"/>
          <p:nvPr>
            <p:ph type="title"/>
          </p:nvPr>
        </p:nvSpPr>
        <p:spPr>
          <a:xfrm>
            <a:off x="161850" y="81725"/>
            <a:ext cx="11868300" cy="3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4150">
            <a:spAutoFit/>
          </a:bodyPr>
          <a:lstStyle/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/>
              <a:t>Poll 3</a:t>
            </a:r>
            <a:r>
              <a:rPr lang="en-US" sz="3200"/>
              <a:t>.</a:t>
            </a:r>
            <a:r>
              <a:rPr lang="en-US" sz="3600"/>
              <a:t> </a:t>
            </a:r>
            <a:r>
              <a:rPr lang="en-US" sz="3200"/>
              <a:t>We have measured the </a:t>
            </a:r>
            <a:r>
              <a:rPr i="1" lang="en-US" sz="3200"/>
              <a:t>brain volumes</a:t>
            </a:r>
            <a:r>
              <a:rPr lang="en-US" sz="3200"/>
              <a:t> and </a:t>
            </a:r>
            <a:r>
              <a:rPr i="1" lang="en-US" sz="3200"/>
              <a:t>brain gene expression</a:t>
            </a:r>
            <a:r>
              <a:rPr lang="en-US" sz="3200"/>
              <a:t> in a group of mice. </a:t>
            </a:r>
            <a:endParaRPr sz="32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2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We want to predict the </a:t>
            </a:r>
            <a:r>
              <a:rPr i="1" lang="en-US" sz="3200"/>
              <a:t>brain volumes</a:t>
            </a:r>
            <a:r>
              <a:rPr lang="en-US" sz="3200"/>
              <a:t> using mice </a:t>
            </a:r>
            <a:r>
              <a:rPr i="1" lang="en-US" sz="3200"/>
              <a:t>gene expression</a:t>
            </a:r>
            <a:r>
              <a:rPr lang="en-US" sz="3200"/>
              <a:t> levels.</a:t>
            </a:r>
            <a:endParaRPr sz="3200"/>
          </a:p>
          <a:p>
            <a:pPr indent="0" lvl="0" marL="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Which model will you </a:t>
            </a:r>
            <a:r>
              <a:rPr lang="en-US" sz="3200"/>
              <a:t>apply</a:t>
            </a:r>
            <a:r>
              <a:rPr lang="en-US" sz="3000"/>
              <a:t>?</a:t>
            </a:r>
            <a:endParaRPr sz="3000"/>
          </a:p>
        </p:txBody>
      </p:sp>
      <p:sp>
        <p:nvSpPr>
          <p:cNvPr id="337" name="Google Shape;337;g3b0c63b7a7a_0_988"/>
          <p:cNvSpPr txBox="1"/>
          <p:nvPr/>
        </p:nvSpPr>
        <p:spPr>
          <a:xfrm>
            <a:off x="367725" y="4572000"/>
            <a:ext cx="77940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regressi</a:t>
            </a:r>
            <a:r>
              <a:rPr lang="en-US" sz="3200"/>
              <a:t>on model</a:t>
            </a:r>
            <a:endParaRPr sz="3200"/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lang="en-US" sz="3200"/>
              <a:t>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upervised classifica</a:t>
            </a:r>
            <a:r>
              <a:rPr lang="en-US" sz="3200"/>
              <a:t>ti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model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0c63b7a7a_0_99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3b0c63b7a7a_0_994"/>
          <p:cNvSpPr txBox="1"/>
          <p:nvPr>
            <p:ph type="title"/>
          </p:nvPr>
        </p:nvSpPr>
        <p:spPr>
          <a:xfrm>
            <a:off x="348325" y="276050"/>
            <a:ext cx="117498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4150">
            <a:spAutoFit/>
          </a:bodyPr>
          <a:lstStyle/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/>
              <a:t>Poll 4</a:t>
            </a:r>
            <a:r>
              <a:rPr lang="en-US" sz="3200"/>
              <a:t>. I want to predict </a:t>
            </a:r>
            <a:r>
              <a:rPr i="1" lang="en-US" sz="3200"/>
              <a:t>Alzheimer’s disease</a:t>
            </a:r>
            <a:r>
              <a:rPr lang="en-US" sz="3200"/>
              <a:t> in a case/control study where I collected </a:t>
            </a:r>
            <a:r>
              <a:rPr i="1" lang="en-US" sz="3200"/>
              <a:t>learning test scores, age, sex</a:t>
            </a:r>
            <a:r>
              <a:rPr lang="en-US" sz="3200"/>
              <a:t>, and other </a:t>
            </a:r>
            <a:r>
              <a:rPr i="1" lang="en-US" sz="3200"/>
              <a:t>clinical variables</a:t>
            </a:r>
            <a:r>
              <a:rPr lang="en-US" sz="3200"/>
              <a:t>. </a:t>
            </a:r>
            <a:endParaRPr sz="32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2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Which model will you </a:t>
            </a:r>
            <a:r>
              <a:rPr lang="en-US" sz="3200"/>
              <a:t>apply</a:t>
            </a:r>
            <a:r>
              <a:rPr lang="en-US" sz="3000"/>
              <a:t>?</a:t>
            </a:r>
            <a:endParaRPr sz="3200"/>
          </a:p>
        </p:txBody>
      </p:sp>
      <p:sp>
        <p:nvSpPr>
          <p:cNvPr id="344" name="Google Shape;344;g3b0c63b7a7a_0_994"/>
          <p:cNvSpPr txBox="1"/>
          <p:nvPr/>
        </p:nvSpPr>
        <p:spPr>
          <a:xfrm>
            <a:off x="545825" y="3696200"/>
            <a:ext cx="68961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regressi</a:t>
            </a:r>
            <a:r>
              <a:rPr lang="en-US" sz="3200"/>
              <a:t>on model</a:t>
            </a:r>
            <a:endParaRPr sz="3200"/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lang="en-US" sz="3200"/>
              <a:t>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upervised classifica</a:t>
            </a:r>
            <a:r>
              <a:rPr lang="en-US" sz="3200"/>
              <a:t>ti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model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0c63b7a7a_0_646"/>
          <p:cNvSpPr txBox="1"/>
          <p:nvPr>
            <p:ph type="title"/>
          </p:nvPr>
        </p:nvSpPr>
        <p:spPr>
          <a:xfrm>
            <a:off x="223646" y="493180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Supervised machine learning analysis workflow 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350" name="Google Shape;350;g3b0c63b7a7a_0_64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0c63b7a7a_0_651"/>
          <p:cNvSpPr txBox="1"/>
          <p:nvPr>
            <p:ph type="title"/>
          </p:nvPr>
        </p:nvSpPr>
        <p:spPr>
          <a:xfrm>
            <a:off x="142721" y="119650"/>
            <a:ext cx="11005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1.Define your biological question and what you want to predict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356" name="Google Shape;356;g3b0c63b7a7a_0_65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3b0c63b7a7a_0_651"/>
          <p:cNvSpPr txBox="1"/>
          <p:nvPr/>
        </p:nvSpPr>
        <p:spPr>
          <a:xfrm>
            <a:off x="142725" y="1775513"/>
            <a:ext cx="121920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Classify individuals with a disease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Classify patients with a disease subtype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…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 sz="2800">
                <a:solidFill>
                  <a:schemeClr val="dk1"/>
                </a:solidFill>
              </a:rPr>
              <a:t>What is important? What would you like to minimize in your prediction?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individuals wrongly classified as affected / wrongly classified as non affected?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patients wrongly assigned to one disease subtype?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Costs, invasive diagnosis, therapies…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0c63b7a7a_0_656"/>
          <p:cNvSpPr txBox="1"/>
          <p:nvPr>
            <p:ph type="title"/>
          </p:nvPr>
        </p:nvSpPr>
        <p:spPr>
          <a:xfrm>
            <a:off x="142721" y="223575"/>
            <a:ext cx="11005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2. Which algorithm works best for my question and type of data?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363" name="Google Shape;363;g3b0c63b7a7a_0_65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g3b0c63b7a7a_0_656"/>
          <p:cNvSpPr txBox="1"/>
          <p:nvPr/>
        </p:nvSpPr>
        <p:spPr>
          <a:xfrm>
            <a:off x="142725" y="4640850"/>
            <a:ext cx="119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65" name="Google Shape;365;g3b0c63b7a7a_0_656"/>
          <p:cNvSpPr txBox="1"/>
          <p:nvPr/>
        </p:nvSpPr>
        <p:spPr>
          <a:xfrm>
            <a:off x="142775" y="2165725"/>
            <a:ext cx="11934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Each algorithm fits the data in a different way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Each model may work best depending on your questions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Consider apply more than one method and compare (e.g. </a:t>
            </a:r>
            <a:r>
              <a:rPr i="1" lang="en-US" sz="2900">
                <a:solidFill>
                  <a:schemeClr val="dk1"/>
                </a:solidFill>
              </a:rPr>
              <a:t>SuperLearner </a:t>
            </a:r>
            <a:r>
              <a:rPr lang="en-US" sz="2900">
                <a:solidFill>
                  <a:schemeClr val="dk1"/>
                </a:solidFill>
              </a:rPr>
              <a:t>function in R applies multiple approaches)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0c63b7a7a_0_82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3b0c63b7a7a_0_824"/>
          <p:cNvSpPr txBox="1"/>
          <p:nvPr/>
        </p:nvSpPr>
        <p:spPr>
          <a:xfrm>
            <a:off x="36750" y="5083436"/>
            <a:ext cx="12118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Ex. Training 70% - Test 30% or Training 80% - Test 20%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Be careful when splitting </a:t>
            </a:r>
            <a:r>
              <a:rPr b="1" lang="en-US" sz="2100">
                <a:solidFill>
                  <a:schemeClr val="dk1"/>
                </a:solidFill>
              </a:rPr>
              <a:t>imbalanced</a:t>
            </a:r>
            <a:r>
              <a:rPr lang="en-US" sz="2100">
                <a:solidFill>
                  <a:schemeClr val="dk1"/>
                </a:solidFill>
              </a:rPr>
              <a:t> case/controls data sets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Be careful with missing data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72" name="Google Shape;372;g3b0c63b7a7a_0_824" title="Screenshot 2025-12-12 at 12.53.42 PM.png"/>
          <p:cNvPicPr preferRelativeResize="0"/>
          <p:nvPr/>
        </p:nvPicPr>
        <p:blipFill rotWithShape="1">
          <a:blip r:embed="rId3">
            <a:alphaModFix/>
          </a:blip>
          <a:srcRect b="82211" l="0" r="0" t="0"/>
          <a:stretch/>
        </p:blipFill>
        <p:spPr>
          <a:xfrm>
            <a:off x="5764428" y="2107240"/>
            <a:ext cx="2860376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b0c63b7a7a_0_824"/>
          <p:cNvSpPr txBox="1"/>
          <p:nvPr/>
        </p:nvSpPr>
        <p:spPr>
          <a:xfrm>
            <a:off x="8758400" y="914724"/>
            <a:ext cx="2561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Training set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74" name="Google Shape;374;g3b0c63b7a7a_0_824"/>
          <p:cNvSpPr txBox="1"/>
          <p:nvPr/>
        </p:nvSpPr>
        <p:spPr>
          <a:xfrm>
            <a:off x="8915303" y="2362982"/>
            <a:ext cx="2561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Test set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75" name="Google Shape;375;g3b0c63b7a7a_0_824"/>
          <p:cNvSpPr/>
          <p:nvPr/>
        </p:nvSpPr>
        <p:spPr>
          <a:xfrm>
            <a:off x="7486403" y="3122221"/>
            <a:ext cx="272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b0c63b7a7a_0_824"/>
          <p:cNvSpPr txBox="1"/>
          <p:nvPr/>
        </p:nvSpPr>
        <p:spPr>
          <a:xfrm>
            <a:off x="7323128" y="3326339"/>
            <a:ext cx="16011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yes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7" name="Google Shape;377;g3b0c63b7a7a_0_824"/>
          <p:cNvSpPr txBox="1"/>
          <p:nvPr>
            <p:ph type="title"/>
          </p:nvPr>
        </p:nvSpPr>
        <p:spPr>
          <a:xfrm>
            <a:off x="36750" y="0"/>
            <a:ext cx="12118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How much of the</a:t>
            </a:r>
            <a:r>
              <a:rPr lang="en-US">
                <a:solidFill>
                  <a:srgbClr val="06D0E2"/>
                </a:solidFill>
              </a:rPr>
              <a:t> data to train the model?</a:t>
            </a:r>
            <a:endParaRPr>
              <a:solidFill>
                <a:srgbClr val="06D0E2"/>
              </a:solidFill>
            </a:endParaRPr>
          </a:p>
        </p:txBody>
      </p:sp>
      <p:grpSp>
        <p:nvGrpSpPr>
          <p:cNvPr id="378" name="Google Shape;378;g3b0c63b7a7a_0_824"/>
          <p:cNvGrpSpPr/>
          <p:nvPr/>
        </p:nvGrpSpPr>
        <p:grpSpPr>
          <a:xfrm>
            <a:off x="154525" y="760259"/>
            <a:ext cx="5095275" cy="3045375"/>
            <a:chOff x="234100" y="1225625"/>
            <a:chExt cx="5095275" cy="3045375"/>
          </a:xfrm>
        </p:grpSpPr>
        <p:sp>
          <p:nvSpPr>
            <p:cNvPr id="379" name="Google Shape;379;g3b0c63b7a7a_0_824"/>
            <p:cNvSpPr txBox="1"/>
            <p:nvPr/>
          </p:nvSpPr>
          <p:spPr>
            <a:xfrm>
              <a:off x="234100" y="1777400"/>
              <a:ext cx="16494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1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2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3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4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5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g3b0c63b7a7a_0_824"/>
            <p:cNvSpPr txBox="1"/>
            <p:nvPr/>
          </p:nvSpPr>
          <p:spPr>
            <a:xfrm>
              <a:off x="2203375" y="1225625"/>
              <a:ext cx="3126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c1 c2 c3      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381" name="Google Shape;381;g3b0c63b7a7a_0_824"/>
          <p:cNvSpPr txBox="1"/>
          <p:nvPr/>
        </p:nvSpPr>
        <p:spPr>
          <a:xfrm>
            <a:off x="3618057" y="789804"/>
            <a:ext cx="852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</p:txBody>
      </p:sp>
      <p:grpSp>
        <p:nvGrpSpPr>
          <p:cNvPr id="382" name="Google Shape;382;g3b0c63b7a7a_0_824"/>
          <p:cNvGrpSpPr/>
          <p:nvPr/>
        </p:nvGrpSpPr>
        <p:grpSpPr>
          <a:xfrm>
            <a:off x="2090501" y="1302484"/>
            <a:ext cx="1308799" cy="2065375"/>
            <a:chOff x="2090501" y="1643900"/>
            <a:chExt cx="1308799" cy="2065375"/>
          </a:xfrm>
        </p:grpSpPr>
        <p:pic>
          <p:nvPicPr>
            <p:cNvPr id="383" name="Google Shape;383;g3b0c63b7a7a_0_824" title="710JbHq4++L._SL1360_.jpg"/>
            <p:cNvPicPr preferRelativeResize="0"/>
            <p:nvPr/>
          </p:nvPicPr>
          <p:blipFill rotWithShape="1">
            <a:blip r:embed="rId4">
              <a:alphaModFix/>
            </a:blip>
            <a:srcRect b="80873" l="43082" r="21678" t="9015"/>
            <a:stretch/>
          </p:blipFill>
          <p:spPr>
            <a:xfrm rot="5400000">
              <a:off x="2571901" y="2881876"/>
              <a:ext cx="1270924" cy="383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" name="Google Shape;384;g3b0c63b7a7a_0_824"/>
            <p:cNvGrpSpPr/>
            <p:nvPr/>
          </p:nvGrpSpPr>
          <p:grpSpPr>
            <a:xfrm>
              <a:off x="2090501" y="1643900"/>
              <a:ext cx="1304931" cy="2028602"/>
              <a:chOff x="2090501" y="1643900"/>
              <a:chExt cx="1304931" cy="2028602"/>
            </a:xfrm>
          </p:grpSpPr>
          <p:pic>
            <p:nvPicPr>
              <p:cNvPr id="385" name="Google Shape;385;g3b0c63b7a7a_0_824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80873" l="7281" r="33279" t="6139"/>
              <a:stretch/>
            </p:blipFill>
            <p:spPr>
              <a:xfrm rot="5400000">
                <a:off x="1316025" y="2418376"/>
                <a:ext cx="2011650" cy="462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g3b0c63b7a7a_0_824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68483" l="8859" r="30949" t="18327"/>
              <a:stretch/>
            </p:blipFill>
            <p:spPr>
              <a:xfrm rot="5400000">
                <a:off x="1765124" y="2424250"/>
                <a:ext cx="2028602" cy="467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g3b0c63b7a7a_0_824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80872" l="43510" r="21685" t="8390"/>
              <a:stretch/>
            </p:blipFill>
            <p:spPr>
              <a:xfrm rot="5400000">
                <a:off x="2628256" y="2064639"/>
                <a:ext cx="1158226" cy="376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8" name="Google Shape;388;g3b0c63b7a7a_0_824" title="Screenshot 2026-01-06 at 3.30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546" y="2452534"/>
            <a:ext cx="2375453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b0c63b7a7a_0_824" title="Screenshot 2026-01-06 at 3.30.2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163" y="601362"/>
            <a:ext cx="2860375" cy="125525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b0c63b7a7a_0_824"/>
          <p:cNvSpPr/>
          <p:nvPr/>
        </p:nvSpPr>
        <p:spPr>
          <a:xfrm>
            <a:off x="6978450" y="962284"/>
            <a:ext cx="1601100" cy="34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g3b0c63b7a7a_0_824" title="Screenshot 2026-01-06 at 3.31.56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0228" y="2452541"/>
            <a:ext cx="544707" cy="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b0c63b7a7a_0_824"/>
          <p:cNvSpPr txBox="1"/>
          <p:nvPr/>
        </p:nvSpPr>
        <p:spPr>
          <a:xfrm>
            <a:off x="72757" y="3697388"/>
            <a:ext cx="1053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All dataset? -&gt; how to </a:t>
            </a:r>
            <a:r>
              <a:rPr b="1" lang="en-US" sz="2500">
                <a:solidFill>
                  <a:schemeClr val="dk1"/>
                </a:solidFill>
              </a:rPr>
              <a:t>evaluate</a:t>
            </a:r>
            <a:r>
              <a:rPr b="1" lang="en-US" sz="2500">
                <a:solidFill>
                  <a:schemeClr val="dk1"/>
                </a:solidFill>
              </a:rPr>
              <a:t> the prediction on new data? 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93" name="Google Shape;393;g3b0c63b7a7a_0_824"/>
          <p:cNvSpPr txBox="1"/>
          <p:nvPr/>
        </p:nvSpPr>
        <p:spPr>
          <a:xfrm>
            <a:off x="72750" y="4101100"/>
            <a:ext cx="12046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dataset will be </a:t>
            </a:r>
            <a:r>
              <a:rPr b="1" lang="en-US" sz="2300">
                <a:solidFill>
                  <a:schemeClr val="dk1"/>
                </a:solidFill>
              </a:rPr>
              <a:t>split</a:t>
            </a:r>
            <a:r>
              <a:rPr lang="en-US" sz="2300">
                <a:solidFill>
                  <a:schemeClr val="dk1"/>
                </a:solidFill>
              </a:rPr>
              <a:t> in two sets - training (majority of the samples) and test dataset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Important! No same subjects in the t</a:t>
            </a:r>
            <a:r>
              <a:rPr b="1" lang="en-US" sz="2300">
                <a:solidFill>
                  <a:schemeClr val="dk1"/>
                </a:solidFill>
              </a:rPr>
              <a:t>raining</a:t>
            </a:r>
            <a:r>
              <a:rPr b="1" lang="en-US" sz="2300">
                <a:solidFill>
                  <a:schemeClr val="dk1"/>
                </a:solidFill>
              </a:rPr>
              <a:t> and test set or model overestimation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94" name="Google Shape;394;g3b0c63b7a7a_0_824"/>
          <p:cNvSpPr txBox="1"/>
          <p:nvPr/>
        </p:nvSpPr>
        <p:spPr>
          <a:xfrm>
            <a:off x="72750" y="6280550"/>
            <a:ext cx="1204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The model learn on the training set -&gt; save the model -&gt; predict the outcome of the labeled test set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95" name="Google Shape;395;g3b0c63b7a7a_0_824"/>
          <p:cNvSpPr/>
          <p:nvPr/>
        </p:nvSpPr>
        <p:spPr>
          <a:xfrm>
            <a:off x="2133275" y="864400"/>
            <a:ext cx="1484700" cy="4290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b0c63b7a7a_0_824"/>
          <p:cNvSpPr txBox="1"/>
          <p:nvPr/>
        </p:nvSpPr>
        <p:spPr>
          <a:xfrm>
            <a:off x="390273" y="785519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0AD47"/>
                </a:solidFill>
              </a:rPr>
              <a:t>features</a:t>
            </a:r>
            <a:endParaRPr>
              <a:solidFill>
                <a:srgbClr val="70AD47"/>
              </a:solidFill>
            </a:endParaRPr>
          </a:p>
        </p:txBody>
      </p:sp>
      <p:sp>
        <p:nvSpPr>
          <p:cNvPr id="397" name="Google Shape;397;g3b0c63b7a7a_0_824"/>
          <p:cNvSpPr/>
          <p:nvPr/>
        </p:nvSpPr>
        <p:spPr>
          <a:xfrm>
            <a:off x="3618050" y="878949"/>
            <a:ext cx="813000" cy="4290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98" name="Google Shape;398;g3b0c63b7a7a_0_824"/>
          <p:cNvSpPr txBox="1"/>
          <p:nvPr/>
        </p:nvSpPr>
        <p:spPr>
          <a:xfrm>
            <a:off x="4470950" y="759027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1C232"/>
                </a:solidFill>
              </a:rPr>
              <a:t>labels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99" name="Google Shape;399;g3b0c63b7a7a_0_824"/>
          <p:cNvSpPr/>
          <p:nvPr/>
        </p:nvSpPr>
        <p:spPr>
          <a:xfrm>
            <a:off x="9324600" y="1599350"/>
            <a:ext cx="627300" cy="5079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0c63b7a7a_0_767"/>
          <p:cNvSpPr txBox="1"/>
          <p:nvPr>
            <p:ph type="title"/>
          </p:nvPr>
        </p:nvSpPr>
        <p:spPr>
          <a:xfrm>
            <a:off x="152076" y="115575"/>
            <a:ext cx="118647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11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How can we generate a prediction model that is ‘good enough’? How can we evaluate ‘good enough’?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405" name="Google Shape;405;g3b0c63b7a7a_0_767"/>
          <p:cNvSpPr txBox="1"/>
          <p:nvPr/>
        </p:nvSpPr>
        <p:spPr>
          <a:xfrm>
            <a:off x="0" y="1620125"/>
            <a:ext cx="11652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Selecting</a:t>
            </a:r>
            <a:r>
              <a:rPr lang="en-US" sz="3000">
                <a:solidFill>
                  <a:schemeClr val="dk1"/>
                </a:solidFill>
              </a:rPr>
              <a:t> the right set of </a:t>
            </a:r>
            <a:r>
              <a:rPr lang="en-US" sz="3000">
                <a:solidFill>
                  <a:schemeClr val="dk1"/>
                </a:solidFill>
              </a:rPr>
              <a:t>features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Fitting</a:t>
            </a:r>
            <a:r>
              <a:rPr lang="en-US" sz="3000">
                <a:solidFill>
                  <a:schemeClr val="dk1"/>
                </a:solidFill>
              </a:rPr>
              <a:t> the right model on the training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Tuning</a:t>
            </a:r>
            <a:r>
              <a:rPr lang="en-US" sz="3000">
                <a:solidFill>
                  <a:schemeClr val="dk1"/>
                </a:solidFill>
              </a:rPr>
              <a:t> the algorithm parameters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Evaluating</a:t>
            </a:r>
            <a:r>
              <a:rPr lang="en-US" sz="3000">
                <a:solidFill>
                  <a:schemeClr val="dk1"/>
                </a:solidFill>
              </a:rPr>
              <a:t> the model performance based on your expectation -&gt; change the model accordingly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2627f4309_0_9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3b2627f4309_0_93"/>
          <p:cNvSpPr txBox="1"/>
          <p:nvPr>
            <p:ph type="title"/>
          </p:nvPr>
        </p:nvSpPr>
        <p:spPr>
          <a:xfrm>
            <a:off x="141845" y="234100"/>
            <a:ext cx="11480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4. Feature selection 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412" name="Google Shape;412;g3b2627f4309_0_93"/>
          <p:cNvSpPr txBox="1"/>
          <p:nvPr/>
        </p:nvSpPr>
        <p:spPr>
          <a:xfrm>
            <a:off x="249200" y="1292500"/>
            <a:ext cx="114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</a:rPr>
              <a:t>Biological</a:t>
            </a:r>
            <a:r>
              <a:rPr b="1" i="1" lang="en-US" sz="2800">
                <a:solidFill>
                  <a:schemeClr val="dk1"/>
                </a:solidFill>
              </a:rPr>
              <a:t> </a:t>
            </a:r>
            <a:r>
              <a:rPr b="1" i="1" lang="en-US" sz="2800">
                <a:solidFill>
                  <a:schemeClr val="dk1"/>
                </a:solidFill>
              </a:rPr>
              <a:t>question</a:t>
            </a:r>
            <a:r>
              <a:rPr i="1" lang="en-US" sz="2800">
                <a:solidFill>
                  <a:schemeClr val="dk1"/>
                </a:solidFill>
              </a:rPr>
              <a:t>: </a:t>
            </a:r>
            <a:r>
              <a:rPr i="1" lang="en-US" sz="2800">
                <a:solidFill>
                  <a:schemeClr val="dk1"/>
                </a:solidFill>
              </a:rPr>
              <a:t>I want to predict IVF success rate (label) </a:t>
            </a:r>
            <a:endParaRPr i="1" sz="2800">
              <a:solidFill>
                <a:schemeClr val="dk1"/>
              </a:solidFill>
            </a:endParaRPr>
          </a:p>
        </p:txBody>
      </p:sp>
      <p:sp>
        <p:nvSpPr>
          <p:cNvPr id="413" name="Google Shape;413;g3b2627f4309_0_93"/>
          <p:cNvSpPr txBox="1"/>
          <p:nvPr/>
        </p:nvSpPr>
        <p:spPr>
          <a:xfrm>
            <a:off x="302100" y="2276500"/>
            <a:ext cx="87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Which features may be the most useful?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4" name="Google Shape;414;g3b2627f4309_0_93"/>
          <p:cNvSpPr txBox="1"/>
          <p:nvPr/>
        </p:nvSpPr>
        <p:spPr>
          <a:xfrm>
            <a:off x="378125" y="3436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mother age</a:t>
            </a:r>
            <a:endParaRPr/>
          </a:p>
        </p:txBody>
      </p:sp>
      <p:sp>
        <p:nvSpPr>
          <p:cNvPr id="415" name="Google Shape;415;g3b2627f4309_0_93"/>
          <p:cNvSpPr txBox="1"/>
          <p:nvPr/>
        </p:nvSpPr>
        <p:spPr>
          <a:xfrm>
            <a:off x="3181500" y="3956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sperm motility</a:t>
            </a:r>
            <a:endParaRPr/>
          </a:p>
        </p:txBody>
      </p:sp>
      <p:sp>
        <p:nvSpPr>
          <p:cNvPr id="416" name="Google Shape;416;g3b2627f4309_0_93"/>
          <p:cNvSpPr txBox="1"/>
          <p:nvPr/>
        </p:nvSpPr>
        <p:spPr>
          <a:xfrm>
            <a:off x="440950" y="6083175"/>
            <a:ext cx="36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alcohol</a:t>
            </a:r>
            <a:r>
              <a:rPr lang="en-US" sz="2800">
                <a:solidFill>
                  <a:schemeClr val="dk1"/>
                </a:solidFill>
              </a:rPr>
              <a:t> consumption</a:t>
            </a:r>
            <a:endParaRPr/>
          </a:p>
        </p:txBody>
      </p:sp>
      <p:sp>
        <p:nvSpPr>
          <p:cNvPr id="417" name="Google Shape;417;g3b2627f4309_0_93"/>
          <p:cNvSpPr txBox="1"/>
          <p:nvPr/>
        </p:nvSpPr>
        <p:spPr>
          <a:xfrm>
            <a:off x="4622675" y="4836575"/>
            <a:ext cx="33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donor/partner age</a:t>
            </a:r>
            <a:endParaRPr/>
          </a:p>
        </p:txBody>
      </p:sp>
      <p:sp>
        <p:nvSpPr>
          <p:cNvPr id="418" name="Google Shape;418;g3b2627f4309_0_93"/>
          <p:cNvSpPr txBox="1"/>
          <p:nvPr/>
        </p:nvSpPr>
        <p:spPr>
          <a:xfrm>
            <a:off x="7359725" y="3260500"/>
            <a:ext cx="48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number of baseline follicles</a:t>
            </a:r>
            <a:endParaRPr/>
          </a:p>
        </p:txBody>
      </p:sp>
      <p:sp>
        <p:nvSpPr>
          <p:cNvPr id="419" name="Google Shape;419;g3b2627f4309_0_93"/>
          <p:cNvSpPr txBox="1"/>
          <p:nvPr/>
        </p:nvSpPr>
        <p:spPr>
          <a:xfrm>
            <a:off x="8044400" y="4988325"/>
            <a:ext cx="36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b2627f4309_0_93"/>
          <p:cNvSpPr txBox="1"/>
          <p:nvPr/>
        </p:nvSpPr>
        <p:spPr>
          <a:xfrm>
            <a:off x="7831850" y="5388513"/>
            <a:ext cx="36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maternal ancestry</a:t>
            </a:r>
            <a:endParaRPr/>
          </a:p>
        </p:txBody>
      </p:sp>
      <p:sp>
        <p:nvSpPr>
          <p:cNvPr id="421" name="Google Shape;421;g3b2627f4309_0_93"/>
          <p:cNvSpPr/>
          <p:nvPr/>
        </p:nvSpPr>
        <p:spPr>
          <a:xfrm>
            <a:off x="3102075" y="3984025"/>
            <a:ext cx="2880000" cy="61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b2627f4309_0_93"/>
          <p:cNvSpPr/>
          <p:nvPr/>
        </p:nvSpPr>
        <p:spPr>
          <a:xfrm>
            <a:off x="7831850" y="4572000"/>
            <a:ext cx="3963300" cy="54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b2627f4309_0_93"/>
          <p:cNvSpPr/>
          <p:nvPr/>
        </p:nvSpPr>
        <p:spPr>
          <a:xfrm>
            <a:off x="7359725" y="3322550"/>
            <a:ext cx="4530300" cy="61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b2627f4309_0_93"/>
          <p:cNvSpPr txBox="1"/>
          <p:nvPr/>
        </p:nvSpPr>
        <p:spPr>
          <a:xfrm>
            <a:off x="7905200" y="4572000"/>
            <a:ext cx="39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mother food preference</a:t>
            </a:r>
            <a:endParaRPr/>
          </a:p>
        </p:txBody>
      </p:sp>
      <p:sp>
        <p:nvSpPr>
          <p:cNvPr id="425" name="Google Shape;425;g3b2627f4309_0_93"/>
          <p:cNvSpPr/>
          <p:nvPr/>
        </p:nvSpPr>
        <p:spPr>
          <a:xfrm>
            <a:off x="7831850" y="5352600"/>
            <a:ext cx="3041700" cy="61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2b1bcb1fb_0_10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g3b2b1bcb1fb_0_10"/>
          <p:cNvSpPr txBox="1"/>
          <p:nvPr>
            <p:ph type="title"/>
          </p:nvPr>
        </p:nvSpPr>
        <p:spPr>
          <a:xfrm>
            <a:off x="141845" y="234100"/>
            <a:ext cx="11480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6D0E2"/>
                </a:solidFill>
              </a:rPr>
              <a:t>Data leakage</a:t>
            </a:r>
            <a:endParaRPr sz="4400">
              <a:solidFill>
                <a:srgbClr val="06D0E2"/>
              </a:solidFill>
            </a:endParaRPr>
          </a:p>
        </p:txBody>
      </p:sp>
      <p:sp>
        <p:nvSpPr>
          <p:cNvPr id="432" name="Google Shape;432;g3b2b1bcb1fb_0_10"/>
          <p:cNvSpPr txBox="1"/>
          <p:nvPr/>
        </p:nvSpPr>
        <p:spPr>
          <a:xfrm>
            <a:off x="195750" y="3264125"/>
            <a:ext cx="11800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</a:t>
            </a:r>
            <a:r>
              <a:rPr lang="en-US" sz="2700"/>
              <a:t>nformation from outside the training data accidentally influences the model during training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Incorrect use data that are related to the outcome to predict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/>
              <a:t>Predict if a student pass the exam</a:t>
            </a:r>
            <a:endParaRPr i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Include </a:t>
            </a:r>
            <a:r>
              <a:rPr lang="en-US" sz="2700">
                <a:solidFill>
                  <a:srgbClr val="93C47D"/>
                </a:solidFill>
              </a:rPr>
              <a:t>‘hours of study per day’</a:t>
            </a:r>
            <a:r>
              <a:rPr lang="en-US" sz="2700"/>
              <a:t> and </a:t>
            </a:r>
            <a:r>
              <a:rPr lang="en-US" sz="2700">
                <a:solidFill>
                  <a:srgbClr val="CC0000"/>
                </a:solidFill>
              </a:rPr>
              <a:t>‘grade’</a:t>
            </a:r>
            <a:endParaRPr sz="2700">
              <a:solidFill>
                <a:srgbClr val="CC0000"/>
              </a:solidFill>
            </a:endParaRPr>
          </a:p>
        </p:txBody>
      </p:sp>
      <p:sp>
        <p:nvSpPr>
          <p:cNvPr id="433" name="Google Shape;433;g3b2b1bcb1fb_0_10"/>
          <p:cNvSpPr txBox="1"/>
          <p:nvPr/>
        </p:nvSpPr>
        <p:spPr>
          <a:xfrm>
            <a:off x="249200" y="2278313"/>
            <a:ext cx="1071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 the predictive model, can I use the </a:t>
            </a:r>
            <a:r>
              <a:rPr lang="en-US" sz="2800">
                <a:solidFill>
                  <a:schemeClr val="dk1"/>
                </a:solidFill>
              </a:rPr>
              <a:t>feature</a:t>
            </a:r>
            <a:r>
              <a:rPr lang="en-US" sz="2800">
                <a:solidFill>
                  <a:schemeClr val="dk1"/>
                </a:solidFill>
              </a:rPr>
              <a:t> ‘</a:t>
            </a:r>
            <a:r>
              <a:rPr b="1" lang="en-US" sz="2800">
                <a:solidFill>
                  <a:schemeClr val="dk1"/>
                </a:solidFill>
              </a:rPr>
              <a:t>child born date</a:t>
            </a:r>
            <a:r>
              <a:rPr lang="en-US" sz="2800">
                <a:solidFill>
                  <a:schemeClr val="dk1"/>
                </a:solidFill>
              </a:rPr>
              <a:t>’?</a:t>
            </a:r>
            <a:endParaRPr/>
          </a:p>
        </p:txBody>
      </p:sp>
      <p:sp>
        <p:nvSpPr>
          <p:cNvPr id="434" name="Google Shape;434;g3b2b1bcb1fb_0_10"/>
          <p:cNvSpPr txBox="1"/>
          <p:nvPr/>
        </p:nvSpPr>
        <p:spPr>
          <a:xfrm>
            <a:off x="249200" y="1292500"/>
            <a:ext cx="114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</a:rPr>
              <a:t>Biological question</a:t>
            </a:r>
            <a:r>
              <a:rPr i="1" lang="en-US" sz="2800">
                <a:solidFill>
                  <a:schemeClr val="dk1"/>
                </a:solidFill>
              </a:rPr>
              <a:t>: I want to predict </a:t>
            </a:r>
            <a:r>
              <a:rPr b="1" i="1" lang="en-US" sz="2800">
                <a:solidFill>
                  <a:schemeClr val="dk1"/>
                </a:solidFill>
              </a:rPr>
              <a:t>IVF success rate</a:t>
            </a:r>
            <a:r>
              <a:rPr i="1" lang="en-US" sz="2800">
                <a:solidFill>
                  <a:schemeClr val="dk1"/>
                </a:solidFill>
              </a:rPr>
              <a:t> (label) </a:t>
            </a:r>
            <a:endParaRPr i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ec88105ea_0_106"/>
          <p:cNvSpPr txBox="1"/>
          <p:nvPr>
            <p:ph type="title"/>
          </p:nvPr>
        </p:nvSpPr>
        <p:spPr>
          <a:xfrm>
            <a:off x="60071" y="13445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Feature selection methods  and advantages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440" name="Google Shape;440;g38ec88105ea_0_10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g38ec88105ea_0_106" title="Screenshot 2026-01-02 at 3.47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5" y="957725"/>
            <a:ext cx="5900601" cy="299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8ec88105ea_0_106" title="Screenshot 2026-01-02 at 3.47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5" y="3936400"/>
            <a:ext cx="5900611" cy="28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8ec88105ea_0_106" title="Screenshot 2026-01-02 at 3.47.1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830" y="957750"/>
            <a:ext cx="6012569" cy="28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8ec88105ea_0_106"/>
          <p:cNvSpPr txBox="1"/>
          <p:nvPr/>
        </p:nvSpPr>
        <p:spPr>
          <a:xfrm>
            <a:off x="5959025" y="4070700"/>
            <a:ext cx="62196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273239"/>
                </a:solidFill>
                <a:highlight>
                  <a:srgbClr val="FFFFFF"/>
                </a:highlight>
              </a:rPr>
              <a:t>Learn on only important features</a:t>
            </a:r>
            <a:endParaRPr sz="20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-35560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273239"/>
                </a:solidFill>
                <a:highlight>
                  <a:srgbClr val="FFFFFF"/>
                </a:highlight>
              </a:rPr>
              <a:t>Reduce computation time</a:t>
            </a:r>
            <a:endParaRPr sz="20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-35560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273239"/>
                </a:solidFill>
                <a:highlight>
                  <a:srgbClr val="FFFFFF"/>
                </a:highlight>
              </a:rPr>
              <a:t>Easier understanding of the model behavior </a:t>
            </a:r>
            <a:endParaRPr sz="200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-35560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273239"/>
                </a:solidFill>
                <a:highlight>
                  <a:srgbClr val="FFFFFF"/>
                </a:highlight>
              </a:rPr>
              <a:t>Reduces complexity</a:t>
            </a:r>
            <a:r>
              <a:rPr lang="en-US" sz="2000">
                <a:solidFill>
                  <a:srgbClr val="273239"/>
                </a:solidFill>
                <a:highlight>
                  <a:srgbClr val="FFFFFF"/>
                </a:highlight>
              </a:rPr>
              <a:t> with high-dimensional data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0c63b7a7a_0_166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g3b0c63b7a7a_0_166"/>
          <p:cNvSpPr txBox="1"/>
          <p:nvPr/>
        </p:nvSpPr>
        <p:spPr>
          <a:xfrm>
            <a:off x="187925" y="195525"/>
            <a:ext cx="10051500" cy="5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Poll1</a:t>
            </a:r>
            <a:r>
              <a:rPr lang="en-US" sz="3200">
                <a:solidFill>
                  <a:schemeClr val="dk1"/>
                </a:solidFill>
              </a:rPr>
              <a:t> . </a:t>
            </a:r>
            <a:r>
              <a:rPr lang="en-US" sz="3200">
                <a:solidFill>
                  <a:schemeClr val="dk1"/>
                </a:solidFill>
              </a:rPr>
              <a:t>Have you ever used any of these methods?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(Please select all that applies)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Clustering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Principal Component Analysis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UMAP/tSNE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Linear or logistic regression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Random Forest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AutoNum type="arabicPeriod"/>
            </a:pPr>
            <a:r>
              <a:rPr lang="en-US" sz="2900">
                <a:solidFill>
                  <a:schemeClr val="dk1"/>
                </a:solidFill>
              </a:rPr>
              <a:t>None of the above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0c63b7a7a_0_712"/>
          <p:cNvSpPr txBox="1"/>
          <p:nvPr>
            <p:ph type="title"/>
          </p:nvPr>
        </p:nvSpPr>
        <p:spPr>
          <a:xfrm>
            <a:off x="849271" y="2141450"/>
            <a:ext cx="110058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100">
                <a:solidFill>
                  <a:srgbClr val="06D0E2"/>
                </a:solidFill>
              </a:rPr>
              <a:t>Break</a:t>
            </a:r>
            <a:endParaRPr sz="5100">
              <a:solidFill>
                <a:srgbClr val="06D0E2"/>
              </a:solidFill>
            </a:endParaRPr>
          </a:p>
        </p:txBody>
      </p:sp>
      <p:sp>
        <p:nvSpPr>
          <p:cNvPr id="450" name="Google Shape;450;g3b0c63b7a7a_0_712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3b0c63b7a7a_0_712"/>
          <p:cNvSpPr txBox="1"/>
          <p:nvPr/>
        </p:nvSpPr>
        <p:spPr>
          <a:xfrm>
            <a:off x="849275" y="3279325"/>
            <a:ext cx="749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63C1"/>
                </a:solidFill>
              </a:rPr>
              <a:t>See you in 5 minutes</a:t>
            </a:r>
            <a:endParaRPr sz="35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"/>
          <p:cNvSpPr txBox="1"/>
          <p:nvPr>
            <p:ph type="title"/>
          </p:nvPr>
        </p:nvSpPr>
        <p:spPr>
          <a:xfrm>
            <a:off x="110176" y="34025"/>
            <a:ext cx="120819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395603" lvl="0" marL="407668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5. Fitting the T</a:t>
            </a:r>
            <a:r>
              <a:rPr lang="en-US">
                <a:solidFill>
                  <a:srgbClr val="06D0E2"/>
                </a:solidFill>
              </a:rPr>
              <a:t>raining</a:t>
            </a:r>
            <a:r>
              <a:rPr lang="en-US">
                <a:solidFill>
                  <a:srgbClr val="06D0E2"/>
                </a:solidFill>
              </a:rPr>
              <a:t> model </a:t>
            </a:r>
            <a:endParaRPr>
              <a:solidFill>
                <a:srgbClr val="06D0E2"/>
              </a:solidFill>
            </a:endParaRPr>
          </a:p>
          <a:p>
            <a:pPr indent="-395603" lvl="0" marL="407668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>
                <a:solidFill>
                  <a:schemeClr val="dk2"/>
                </a:solidFill>
              </a:rPr>
              <a:t>G</a:t>
            </a:r>
            <a:r>
              <a:rPr lang="en-US" sz="3400">
                <a:solidFill>
                  <a:schemeClr val="dk2"/>
                </a:solidFill>
              </a:rPr>
              <a:t>ood prediction model = good fitting of your data</a:t>
            </a:r>
            <a:endParaRPr sz="3400">
              <a:solidFill>
                <a:schemeClr val="dk2"/>
              </a:solidFill>
            </a:endParaRPr>
          </a:p>
          <a:p>
            <a:pPr indent="-395604" lvl="0" marL="407669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>
                <a:solidFill>
                  <a:schemeClr val="dk2"/>
                </a:solidFill>
              </a:rPr>
              <a:t>Balance of Bias and Variance</a:t>
            </a:r>
            <a:endParaRPr sz="2900">
              <a:solidFill>
                <a:schemeClr val="dk2"/>
              </a:solidFill>
            </a:endParaRPr>
          </a:p>
        </p:txBody>
      </p:sp>
      <p:grpSp>
        <p:nvGrpSpPr>
          <p:cNvPr id="457" name="Google Shape;457;p15"/>
          <p:cNvGrpSpPr/>
          <p:nvPr/>
        </p:nvGrpSpPr>
        <p:grpSpPr>
          <a:xfrm>
            <a:off x="517120" y="1940966"/>
            <a:ext cx="11037038" cy="3145625"/>
            <a:chOff x="971550" y="1968500"/>
            <a:chExt cx="10248898" cy="2921000"/>
          </a:xfrm>
        </p:grpSpPr>
        <p:pic>
          <p:nvPicPr>
            <p:cNvPr id="458" name="Google Shape;45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4450" y="2343796"/>
              <a:ext cx="6972300" cy="12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1550" y="1968500"/>
              <a:ext cx="10248898" cy="292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15"/>
          <p:cNvSpPr txBox="1"/>
          <p:nvPr/>
        </p:nvSpPr>
        <p:spPr>
          <a:xfrm>
            <a:off x="3078252" y="2026268"/>
            <a:ext cx="1173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75">
            <a:spAutoFit/>
          </a:bodyPr>
          <a:lstStyle/>
          <a:p>
            <a:pPr indent="0" lvl="0" marL="136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5"/>
              <a:buFont typeface="Arial"/>
              <a:buNone/>
            </a:pPr>
            <a:r>
              <a:rPr b="0" i="0" lang="en-US" sz="25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Bias</a:t>
            </a:r>
            <a:endParaRPr b="0" i="0" sz="258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15"/>
          <p:cNvSpPr txBox="1"/>
          <p:nvPr/>
        </p:nvSpPr>
        <p:spPr>
          <a:xfrm>
            <a:off x="10079628" y="3654300"/>
            <a:ext cx="1474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75">
            <a:spAutoFit/>
          </a:bodyPr>
          <a:lstStyle/>
          <a:p>
            <a:pPr indent="0" lvl="0" marL="136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5"/>
              <a:buFont typeface="Arial"/>
              <a:buNone/>
            </a:pPr>
            <a:r>
              <a:rPr b="0" i="0" lang="en-US" sz="258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endParaRPr b="0" i="0" sz="258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"/>
          <p:cNvSpPr txBox="1"/>
          <p:nvPr/>
        </p:nvSpPr>
        <p:spPr>
          <a:xfrm>
            <a:off x="190050" y="5487975"/>
            <a:ext cx="1179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Bias: model fails to capture the true relationship between </a:t>
            </a:r>
            <a:r>
              <a:rPr lang="en-US" sz="2800">
                <a:solidFill>
                  <a:schemeClr val="dk1"/>
                </a:solidFill>
              </a:rPr>
              <a:t>input</a:t>
            </a:r>
            <a:r>
              <a:rPr lang="en-US" sz="2800">
                <a:solidFill>
                  <a:schemeClr val="dk1"/>
                </a:solidFill>
              </a:rPr>
              <a:t> and output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Variance: </a:t>
            </a:r>
            <a:r>
              <a:rPr lang="en-US" sz="2800">
                <a:solidFill>
                  <a:schemeClr val="dk1"/>
                </a:solidFill>
              </a:rPr>
              <a:t>model learns noise from the data and fails to generalize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ea9bcb710_0_222"/>
          <p:cNvSpPr txBox="1"/>
          <p:nvPr>
            <p:ph type="title"/>
          </p:nvPr>
        </p:nvSpPr>
        <p:spPr>
          <a:xfrm>
            <a:off x="261640" y="218350"/>
            <a:ext cx="7571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solidFill>
                  <a:srgbClr val="06D0E2"/>
                </a:solidFill>
              </a:rPr>
              <a:t>High bias (low variance)</a:t>
            </a:r>
            <a:endParaRPr sz="4300">
              <a:solidFill>
                <a:srgbClr val="06D0E2"/>
              </a:solidFill>
            </a:endParaRPr>
          </a:p>
        </p:txBody>
      </p:sp>
      <p:sp>
        <p:nvSpPr>
          <p:cNvPr id="469" name="Google Shape;469;g3aea9bcb710_0_222"/>
          <p:cNvSpPr txBox="1"/>
          <p:nvPr/>
        </p:nvSpPr>
        <p:spPr>
          <a:xfrm>
            <a:off x="261650" y="893050"/>
            <a:ext cx="79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Model too simple, </a:t>
            </a:r>
            <a:r>
              <a:rPr b="1" lang="en-US" sz="2300">
                <a:solidFill>
                  <a:schemeClr val="dk1"/>
                </a:solidFill>
              </a:rPr>
              <a:t>underfitting</a:t>
            </a:r>
            <a:r>
              <a:rPr lang="en-US" sz="2300">
                <a:solidFill>
                  <a:schemeClr val="dk1"/>
                </a:solidFill>
              </a:rPr>
              <a:t> -&gt;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poor performance on the training and on the test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470" name="Google Shape;470;g3aea9bcb710_0_222" title="Screenshot 2025-12-08 at 4.01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206" y="1922966"/>
            <a:ext cx="3516444" cy="361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aea9bcb710_0_222" title="Screenshot 2025-12-08 at 4.05.54 PM.png"/>
          <p:cNvPicPr preferRelativeResize="0"/>
          <p:nvPr/>
        </p:nvPicPr>
        <p:blipFill rotWithShape="1">
          <a:blip r:embed="rId4">
            <a:alphaModFix/>
          </a:blip>
          <a:srcRect b="0" l="0" r="0" t="15881"/>
          <a:stretch/>
        </p:blipFill>
        <p:spPr>
          <a:xfrm>
            <a:off x="261650" y="1735250"/>
            <a:ext cx="3371678" cy="3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aea9bcb710_0_222"/>
          <p:cNvSpPr txBox="1"/>
          <p:nvPr/>
        </p:nvSpPr>
        <p:spPr>
          <a:xfrm>
            <a:off x="179000" y="5313650"/>
            <a:ext cx="85380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Tips: </a:t>
            </a:r>
            <a:endParaRPr sz="2300">
              <a:solidFill>
                <a:schemeClr val="dk1"/>
              </a:solidFill>
            </a:endParaRPr>
          </a:p>
          <a:p>
            <a:pPr indent="-196215" lvl="0" marL="240665" rtl="0" algn="l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Add more informative features / interaction terms</a:t>
            </a:r>
            <a:endParaRPr sz="2300">
              <a:solidFill>
                <a:schemeClr val="dk1"/>
              </a:solidFill>
            </a:endParaRPr>
          </a:p>
          <a:p>
            <a:pPr indent="-196215" lvl="0" marL="240665" rtl="0" algn="l"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More complex model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ea9bcb710_0_201"/>
          <p:cNvSpPr txBox="1"/>
          <p:nvPr>
            <p:ph type="title"/>
          </p:nvPr>
        </p:nvSpPr>
        <p:spPr>
          <a:xfrm>
            <a:off x="261640" y="218350"/>
            <a:ext cx="7571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solidFill>
                  <a:srgbClr val="06D0E2"/>
                </a:solidFill>
              </a:rPr>
              <a:t>High variance (low bias)</a:t>
            </a:r>
            <a:endParaRPr sz="4300">
              <a:solidFill>
                <a:srgbClr val="06D0E2"/>
              </a:solidFill>
            </a:endParaRPr>
          </a:p>
        </p:txBody>
      </p:sp>
      <p:sp>
        <p:nvSpPr>
          <p:cNvPr id="478" name="Google Shape;478;g3aea9bcb710_0_201"/>
          <p:cNvSpPr txBox="1"/>
          <p:nvPr/>
        </p:nvSpPr>
        <p:spPr>
          <a:xfrm>
            <a:off x="261650" y="922660"/>
            <a:ext cx="1180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Model fit too close the data capturing noise, </a:t>
            </a:r>
            <a:r>
              <a:rPr b="1" lang="en-US" sz="2500">
                <a:solidFill>
                  <a:schemeClr val="dk1"/>
                </a:solidFill>
              </a:rPr>
              <a:t>overfitting</a:t>
            </a:r>
            <a:r>
              <a:rPr lang="en-US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Great performance on the training set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Poor performance on the test/not generalizable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479" name="Google Shape;479;g3aea9bcb710_0_201" title="Screenshot 2025-12-08 at 4.06.00 PM.png"/>
          <p:cNvPicPr preferRelativeResize="0"/>
          <p:nvPr/>
        </p:nvPicPr>
        <p:blipFill rotWithShape="1">
          <a:blip r:embed="rId3">
            <a:alphaModFix/>
          </a:blip>
          <a:srcRect b="0" l="0" r="0" t="13845"/>
          <a:stretch/>
        </p:blipFill>
        <p:spPr>
          <a:xfrm>
            <a:off x="1033725" y="2244287"/>
            <a:ext cx="2580227" cy="34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aea9bcb710_0_201" title="Screenshot 2025-12-08 at 4.01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875" y="2291462"/>
            <a:ext cx="3402712" cy="3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aea9bcb710_0_201"/>
          <p:cNvSpPr txBox="1"/>
          <p:nvPr/>
        </p:nvSpPr>
        <p:spPr>
          <a:xfrm>
            <a:off x="179000" y="5313650"/>
            <a:ext cx="85380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Tips: </a:t>
            </a:r>
            <a:endParaRPr sz="2300">
              <a:solidFill>
                <a:schemeClr val="dk1"/>
              </a:solidFill>
            </a:endParaRPr>
          </a:p>
          <a:p>
            <a:pPr indent="-196215" lvl="0" marL="240665" rtl="0" algn="l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Remove features from the model</a:t>
            </a:r>
            <a:endParaRPr sz="2300">
              <a:solidFill>
                <a:schemeClr val="dk1"/>
              </a:solidFill>
            </a:endParaRPr>
          </a:p>
          <a:p>
            <a:pPr indent="-196215" lvl="0" marL="240665" rtl="0" algn="l"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More data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"/>
          <p:cNvSpPr txBox="1"/>
          <p:nvPr>
            <p:ph type="title"/>
          </p:nvPr>
        </p:nvSpPr>
        <p:spPr>
          <a:xfrm>
            <a:off x="1212055" y="34035"/>
            <a:ext cx="97734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2939415" lvl="0" marL="2951480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How can we select a model that balances variance &amp; bias?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487" name="Google Shape;487;p24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Google Shape;488;p2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975" y="1676275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p2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975" y="4027425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0" name="Google Shape;490;p2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75" y="1658825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p2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75" y="4027425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2" name="Google Shape;492;p24"/>
          <p:cNvSpPr txBox="1"/>
          <p:nvPr/>
        </p:nvSpPr>
        <p:spPr>
          <a:xfrm>
            <a:off x="7943750" y="3230550"/>
            <a:ext cx="36258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TRAINING SET split in K folds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93" name="Google Shape;493;p24"/>
          <p:cNvSpPr txBox="1"/>
          <p:nvPr/>
        </p:nvSpPr>
        <p:spPr>
          <a:xfrm>
            <a:off x="177000" y="1751200"/>
            <a:ext cx="32520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Cross Validation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k-Fold CV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b0c63b7a7a_0_214"/>
          <p:cNvSpPr txBox="1"/>
          <p:nvPr>
            <p:ph type="title"/>
          </p:nvPr>
        </p:nvSpPr>
        <p:spPr>
          <a:xfrm>
            <a:off x="78755" y="121285"/>
            <a:ext cx="9773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2939415" lvl="0" marL="2951480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Cross validation is an iterative process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499" name="Google Shape;499;g3b0c63b7a7a_0_21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g3b0c63b7a7a_0_21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875" y="137960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1" name="Google Shape;501;g3b0c63b7a7a_0_21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875" y="37307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2" name="Google Shape;502;g3b0c63b7a7a_0_21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75" y="13621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g3b0c63b7a7a_0_214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75" y="37307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g3b0c63b7a7a_0_214"/>
          <p:cNvSpPr txBox="1"/>
          <p:nvPr/>
        </p:nvSpPr>
        <p:spPr>
          <a:xfrm>
            <a:off x="8653900" y="5933150"/>
            <a:ext cx="3041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K-1 folds </a:t>
            </a:r>
            <a:r>
              <a:rPr lang="en-US" sz="2800">
                <a:solidFill>
                  <a:schemeClr val="dk1"/>
                </a:solidFill>
              </a:rPr>
              <a:t>TRAINING 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05" name="Google Shape;505;g3b0c63b7a7a_0_214"/>
          <p:cNvSpPr txBox="1"/>
          <p:nvPr/>
        </p:nvSpPr>
        <p:spPr>
          <a:xfrm>
            <a:off x="10650850" y="54561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1 fold </a:t>
            </a:r>
            <a:r>
              <a:rPr lang="en-US" sz="1900">
                <a:solidFill>
                  <a:schemeClr val="dk1"/>
                </a:solidFill>
              </a:rPr>
              <a:t>SET</a:t>
            </a:r>
            <a:endParaRPr sz="500"/>
          </a:p>
        </p:txBody>
      </p:sp>
      <p:sp>
        <p:nvSpPr>
          <p:cNvPr id="506" name="Google Shape;506;g3b0c63b7a7a_0_214"/>
          <p:cNvSpPr txBox="1"/>
          <p:nvPr/>
        </p:nvSpPr>
        <p:spPr>
          <a:xfrm>
            <a:off x="8268875" y="811875"/>
            <a:ext cx="28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Iteration</a:t>
            </a:r>
            <a:r>
              <a:rPr lang="en-US" sz="2800">
                <a:solidFill>
                  <a:schemeClr val="dk1"/>
                </a:solidFill>
              </a:rPr>
              <a:t> 1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07" name="Google Shape;507;g3b0c63b7a7a_0_214" title="Screenshot 2025-12-17 at 10.47.44 AM.png"/>
          <p:cNvPicPr preferRelativeResize="0"/>
          <p:nvPr/>
        </p:nvPicPr>
        <p:blipFill rotWithShape="1">
          <a:blip r:embed="rId4">
            <a:alphaModFix/>
          </a:blip>
          <a:srcRect b="64320" l="0" r="31977" t="0"/>
          <a:stretch/>
        </p:blipFill>
        <p:spPr>
          <a:xfrm>
            <a:off x="204750" y="1407675"/>
            <a:ext cx="4619599" cy="14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0c63b7a7a_0_229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g3b0c63b7a7a_0_229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875" y="137960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g3b0c63b7a7a_0_229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875" y="37307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g3b0c63b7a7a_0_229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75" y="13621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g3b0c63b7a7a_0_229" title="Screenshot 2025-12-17 at 10.36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75" y="3730750"/>
            <a:ext cx="1869800" cy="210352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g3b0c63b7a7a_0_229"/>
          <p:cNvSpPr txBox="1"/>
          <p:nvPr/>
        </p:nvSpPr>
        <p:spPr>
          <a:xfrm>
            <a:off x="8653900" y="5933150"/>
            <a:ext cx="3041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K-1 folds TRAINING 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18" name="Google Shape;518;g3b0c63b7a7a_0_229"/>
          <p:cNvSpPr txBox="1"/>
          <p:nvPr/>
        </p:nvSpPr>
        <p:spPr>
          <a:xfrm>
            <a:off x="8766200" y="54561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1 fold SET</a:t>
            </a:r>
            <a:endParaRPr sz="500"/>
          </a:p>
        </p:txBody>
      </p:sp>
      <p:sp>
        <p:nvSpPr>
          <p:cNvPr id="519" name="Google Shape;519;g3b0c63b7a7a_0_229"/>
          <p:cNvSpPr txBox="1"/>
          <p:nvPr/>
        </p:nvSpPr>
        <p:spPr>
          <a:xfrm>
            <a:off x="8268875" y="811875"/>
            <a:ext cx="28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Iteration 2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520" name="Google Shape;520;g3b0c63b7a7a_0_229" title="Screenshot 2025-12-17 at 10.47.4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50" y="1407673"/>
            <a:ext cx="6791039" cy="404266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b0c63b7a7a_0_229"/>
          <p:cNvSpPr txBox="1"/>
          <p:nvPr>
            <p:ph type="title"/>
          </p:nvPr>
        </p:nvSpPr>
        <p:spPr>
          <a:xfrm>
            <a:off x="78755" y="121285"/>
            <a:ext cx="9773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-2939415" lvl="0" marL="2951480" marR="5080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Cross validation is an iterative process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522" name="Google Shape;522;g3b0c63b7a7a_0_229"/>
          <p:cNvSpPr txBox="1"/>
          <p:nvPr/>
        </p:nvSpPr>
        <p:spPr>
          <a:xfrm>
            <a:off x="78753" y="5834275"/>
            <a:ext cx="74424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6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model is trained and tested on </a:t>
            </a:r>
            <a:r>
              <a:rPr b="1" lang="en-US" sz="2200">
                <a:solidFill>
                  <a:schemeClr val="dk1"/>
                </a:solidFill>
              </a:rPr>
              <a:t>multiple data splits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and variance can be balanced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0c63b7a7a_0_243"/>
          <p:cNvSpPr txBox="1"/>
          <p:nvPr>
            <p:ph type="title"/>
          </p:nvPr>
        </p:nvSpPr>
        <p:spPr>
          <a:xfrm>
            <a:off x="142721" y="264125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Cross validation approaches and R packages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528" name="Google Shape;528;g3b0c63b7a7a_0_24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g3b0c63b7a7a_0_243"/>
          <p:cNvSpPr txBox="1"/>
          <p:nvPr/>
        </p:nvSpPr>
        <p:spPr>
          <a:xfrm>
            <a:off x="349000" y="1467200"/>
            <a:ext cx="10051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k-Fold CV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Leave-One-Out CV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Repeated k-Fold CV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Stratified k-Fold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Several R packages: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caret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rsample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SuperLearner - stratified CV 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ea9bcb710_0_212"/>
          <p:cNvSpPr txBox="1"/>
          <p:nvPr>
            <p:ph type="title"/>
          </p:nvPr>
        </p:nvSpPr>
        <p:spPr>
          <a:xfrm>
            <a:off x="160325" y="316525"/>
            <a:ext cx="12031800" cy="5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6</a:t>
            </a:r>
            <a:r>
              <a:rPr lang="en-US">
                <a:solidFill>
                  <a:srgbClr val="06D0E2"/>
                </a:solidFill>
              </a:rPr>
              <a:t>. Hyperparameters tuning to find the best model configuration and improve the </a:t>
            </a:r>
            <a:r>
              <a:rPr lang="en-US">
                <a:solidFill>
                  <a:srgbClr val="06D0E2"/>
                </a:solidFill>
              </a:rPr>
              <a:t>prediction</a:t>
            </a:r>
            <a:r>
              <a:rPr lang="en-US">
                <a:solidFill>
                  <a:srgbClr val="06D0E2"/>
                </a:solidFill>
              </a:rPr>
              <a:t> on new data</a:t>
            </a:r>
            <a:endParaRPr>
              <a:solidFill>
                <a:srgbClr val="06D0E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Variables that change how the algorithm works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Some algorithms needs hyperparameters tuning (set the number of decision trees, …) or learned from data (number of selected features, …)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Use a range of parameters and Cross Validation to help parameters selections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Choose the best set of parameters 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sp>
        <p:nvSpPr>
          <p:cNvPr id="535" name="Google Shape;535;g3aea9bcb710_0_212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b2627f4309_0_124"/>
          <p:cNvSpPr txBox="1"/>
          <p:nvPr>
            <p:ph type="title"/>
          </p:nvPr>
        </p:nvSpPr>
        <p:spPr>
          <a:xfrm>
            <a:off x="86746" y="2380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7. Performance evaluation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541" name="Google Shape;541;g3b2627f4309_0_12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3b2627f4309_0_124"/>
          <p:cNvSpPr txBox="1"/>
          <p:nvPr/>
        </p:nvSpPr>
        <p:spPr>
          <a:xfrm>
            <a:off x="0" y="657338"/>
            <a:ext cx="11485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Char char="●"/>
            </a:pPr>
            <a:r>
              <a:rPr lang="en-US" sz="2550">
                <a:solidFill>
                  <a:schemeClr val="dk1"/>
                </a:solidFill>
              </a:rPr>
              <a:t>Most models output a probability/score</a:t>
            </a:r>
            <a:endParaRPr sz="2550">
              <a:solidFill>
                <a:schemeClr val="dk1"/>
              </a:solidFill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Char char="●"/>
            </a:pPr>
            <a:r>
              <a:rPr lang="en-US" sz="2550">
                <a:solidFill>
                  <a:schemeClr val="dk1"/>
                </a:solidFill>
              </a:rPr>
              <a:t>If so, set a cutoff to transform score to labels</a:t>
            </a:r>
            <a:endParaRPr sz="2550">
              <a:solidFill>
                <a:schemeClr val="dk1"/>
              </a:solidFill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Char char="●"/>
            </a:pPr>
            <a:r>
              <a:rPr lang="en-US" sz="2550">
                <a:solidFill>
                  <a:schemeClr val="dk1"/>
                </a:solidFill>
              </a:rPr>
              <a:t>Evaluate how well predicted labels match the actual outcome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3" name="Google Shape;543;g3b2627f4309_0_124"/>
          <p:cNvSpPr txBox="1"/>
          <p:nvPr/>
        </p:nvSpPr>
        <p:spPr>
          <a:xfrm>
            <a:off x="505727" y="4556783"/>
            <a:ext cx="1548900" cy="8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4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5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44" name="Google Shape;544;g3b2627f4309_0_124"/>
          <p:cNvSpPr txBox="1"/>
          <p:nvPr/>
        </p:nvSpPr>
        <p:spPr>
          <a:xfrm>
            <a:off x="2023700" y="4560900"/>
            <a:ext cx="1074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0.1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0.45</a:t>
            </a:r>
            <a:endParaRPr sz="23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C00000"/>
              </a:solidFill>
            </a:endParaRPr>
          </a:p>
        </p:txBody>
      </p:sp>
      <p:sp>
        <p:nvSpPr>
          <p:cNvPr id="545" name="Google Shape;545;g3b2627f4309_0_124"/>
          <p:cNvSpPr txBox="1"/>
          <p:nvPr/>
        </p:nvSpPr>
        <p:spPr>
          <a:xfrm>
            <a:off x="6927625" y="3977025"/>
            <a:ext cx="18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cutoff=0.5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546" name="Google Shape;546;g3b2627f4309_0_124"/>
          <p:cNvSpPr txBox="1"/>
          <p:nvPr/>
        </p:nvSpPr>
        <p:spPr>
          <a:xfrm>
            <a:off x="8367488" y="4531127"/>
            <a:ext cx="9603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no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no</a:t>
            </a:r>
            <a:endParaRPr sz="2300">
              <a:solidFill>
                <a:srgbClr val="C00000"/>
              </a:solidFill>
            </a:endParaRPr>
          </a:p>
        </p:txBody>
      </p:sp>
      <p:sp>
        <p:nvSpPr>
          <p:cNvPr id="547" name="Google Shape;547;g3b2627f4309_0_124"/>
          <p:cNvSpPr txBox="1"/>
          <p:nvPr/>
        </p:nvSpPr>
        <p:spPr>
          <a:xfrm>
            <a:off x="2811800" y="4556906"/>
            <a:ext cx="5555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10% confidence that the input belongs to class YES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45% confidence that the input belongs to class YES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48" name="Google Shape;548;g3b2627f4309_0_124" title="Screenshot 2025-12-12 at 12.53.42 PM.png"/>
          <p:cNvPicPr preferRelativeResize="0"/>
          <p:nvPr/>
        </p:nvPicPr>
        <p:blipFill rotWithShape="1">
          <a:blip r:embed="rId3">
            <a:alphaModFix/>
          </a:blip>
          <a:srcRect b="82211" l="0" r="0" t="0"/>
          <a:stretch/>
        </p:blipFill>
        <p:spPr>
          <a:xfrm>
            <a:off x="362533" y="2315053"/>
            <a:ext cx="3751656" cy="39888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b2627f4309_0_124"/>
          <p:cNvSpPr txBox="1"/>
          <p:nvPr/>
        </p:nvSpPr>
        <p:spPr>
          <a:xfrm>
            <a:off x="4495206" y="2650482"/>
            <a:ext cx="33594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900" lIns="119900" spcFirstLastPara="1" rIns="119900" wrap="square" tIns="11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6">
                <a:solidFill>
                  <a:schemeClr val="dk1"/>
                </a:solidFill>
              </a:rPr>
              <a:t>Labelled </a:t>
            </a:r>
            <a:r>
              <a:rPr lang="en-US" sz="3016">
                <a:solidFill>
                  <a:schemeClr val="dk1"/>
                </a:solidFill>
              </a:rPr>
              <a:t>Test set</a:t>
            </a:r>
            <a:endParaRPr sz="3016">
              <a:solidFill>
                <a:schemeClr val="dk1"/>
              </a:solidFill>
            </a:endParaRPr>
          </a:p>
        </p:txBody>
      </p:sp>
      <p:pic>
        <p:nvPicPr>
          <p:cNvPr id="550" name="Google Shape;550;g3b2627f4309_0_124" title="Screenshot 2026-01-06 at 3.30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26" y="2767937"/>
            <a:ext cx="3115613" cy="82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b2627f4309_0_124" title="Screenshot 2026-01-06 at 3.31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2716" y="4590497"/>
            <a:ext cx="714430" cy="82433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b2627f4309_0_124"/>
          <p:cNvSpPr txBox="1"/>
          <p:nvPr/>
        </p:nvSpPr>
        <p:spPr>
          <a:xfrm>
            <a:off x="448127" y="5828833"/>
            <a:ext cx="1548900" cy="8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4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5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53" name="Google Shape;553;g3b2627f4309_0_124"/>
          <p:cNvSpPr txBox="1"/>
          <p:nvPr/>
        </p:nvSpPr>
        <p:spPr>
          <a:xfrm>
            <a:off x="1873075" y="5832350"/>
            <a:ext cx="2800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0.1    0.9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0.45  0.55</a:t>
            </a:r>
            <a:endParaRPr sz="23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C00000"/>
              </a:solidFill>
            </a:endParaRPr>
          </a:p>
        </p:txBody>
      </p:sp>
      <p:sp>
        <p:nvSpPr>
          <p:cNvPr id="554" name="Google Shape;554;g3b2627f4309_0_124"/>
          <p:cNvSpPr txBox="1"/>
          <p:nvPr/>
        </p:nvSpPr>
        <p:spPr>
          <a:xfrm>
            <a:off x="1773475" y="54730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YES   NO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55" name="Google Shape;555;g3b2627f4309_0_124"/>
          <p:cNvSpPr txBox="1"/>
          <p:nvPr/>
        </p:nvSpPr>
        <p:spPr>
          <a:xfrm>
            <a:off x="2136825" y="4105700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</a:rPr>
              <a:t>P</a:t>
            </a:r>
            <a:endParaRPr sz="1950">
              <a:solidFill>
                <a:schemeClr val="dk1"/>
              </a:solidFill>
            </a:endParaRPr>
          </a:p>
        </p:txBody>
      </p:sp>
      <p:sp>
        <p:nvSpPr>
          <p:cNvPr id="556" name="Google Shape;556;g3b2627f4309_0_124"/>
          <p:cNvSpPr txBox="1"/>
          <p:nvPr/>
        </p:nvSpPr>
        <p:spPr>
          <a:xfrm>
            <a:off x="3531775" y="5828825"/>
            <a:ext cx="1241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no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no</a:t>
            </a:r>
            <a:endParaRPr sz="2300">
              <a:solidFill>
                <a:srgbClr val="C00000"/>
              </a:solidFill>
            </a:endParaRPr>
          </a:p>
        </p:txBody>
      </p:sp>
      <p:pic>
        <p:nvPicPr>
          <p:cNvPr id="557" name="Google Shape;557;g3b2627f4309_0_124" title="Screenshot 2026-01-06 at 3.31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191" y="5828822"/>
            <a:ext cx="714430" cy="82433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b2627f4309_0_124"/>
          <p:cNvSpPr txBox="1"/>
          <p:nvPr/>
        </p:nvSpPr>
        <p:spPr>
          <a:xfrm>
            <a:off x="4011150" y="5473050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</a:rPr>
              <a:t>True labels</a:t>
            </a:r>
            <a:endParaRPr sz="1950">
              <a:solidFill>
                <a:schemeClr val="dk1"/>
              </a:solidFill>
            </a:endParaRPr>
          </a:p>
        </p:txBody>
      </p:sp>
      <p:sp>
        <p:nvSpPr>
          <p:cNvPr id="559" name="Google Shape;559;g3b2627f4309_0_124"/>
          <p:cNvSpPr txBox="1"/>
          <p:nvPr/>
        </p:nvSpPr>
        <p:spPr>
          <a:xfrm>
            <a:off x="9062725" y="4170725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</a:rPr>
              <a:t>True labels</a:t>
            </a:r>
            <a:endParaRPr sz="1950">
              <a:solidFill>
                <a:schemeClr val="dk1"/>
              </a:solidFill>
            </a:endParaRPr>
          </a:p>
        </p:txBody>
      </p:sp>
      <p:pic>
        <p:nvPicPr>
          <p:cNvPr id="560" name="Google Shape;560;g3b2627f4309_0_124" title="Screenshot 2026-01-06 at 3.31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992" y="2767935"/>
            <a:ext cx="714430" cy="82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ea9bcb710_0_0"/>
          <p:cNvSpPr txBox="1"/>
          <p:nvPr>
            <p:ph type="title"/>
          </p:nvPr>
        </p:nvSpPr>
        <p:spPr>
          <a:xfrm>
            <a:off x="140744" y="83600"/>
            <a:ext cx="12192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What to expect from this workshop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74" name="Google Shape;74;g3aea9bcb710_0_0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3aea9bcb710_0_0"/>
          <p:cNvSpPr txBox="1"/>
          <p:nvPr/>
        </p:nvSpPr>
        <p:spPr>
          <a:xfrm>
            <a:off x="70350" y="2769409"/>
            <a:ext cx="12051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What</a:t>
            </a:r>
            <a:r>
              <a:rPr lang="en-US" sz="2400">
                <a:solidFill>
                  <a:schemeClr val="dk1"/>
                </a:solidFill>
              </a:rPr>
              <a:t> are the differences between </a:t>
            </a:r>
            <a:r>
              <a:rPr lang="en-US" sz="2400">
                <a:solidFill>
                  <a:schemeClr val="dk1"/>
                </a:solidFill>
              </a:rPr>
              <a:t>AI, ML, DL?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Which are the types of machine learning?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Which are the steps to build a prediction model?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What is overfitting in ML?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How can you evaluate the </a:t>
            </a:r>
            <a:r>
              <a:rPr lang="en-US" sz="2400">
                <a:solidFill>
                  <a:schemeClr val="dk1"/>
                </a:solidFill>
              </a:rPr>
              <a:t>prediction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model? Which metrics should I use?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our demo session you will practice how to work with a real dataset and two simple ML algorithms</a:t>
            </a:r>
            <a:r>
              <a:rPr lang="en-US" sz="2400">
                <a:solidFill>
                  <a:schemeClr val="dk1"/>
                </a:solidFill>
              </a:rPr>
              <a:t> in R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6" name="Google Shape;76;g3aea9bcb710_0_0"/>
          <p:cNvSpPr txBox="1"/>
          <p:nvPr/>
        </p:nvSpPr>
        <p:spPr>
          <a:xfrm>
            <a:off x="177200" y="867850"/>
            <a:ext cx="12119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Our aim is to give a basic overview of the logic behind machine learning methods and how they work.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We will go over some questions that you may have: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b0c63b7a7a_0_1081"/>
          <p:cNvSpPr txBox="1"/>
          <p:nvPr>
            <p:ph type="title"/>
          </p:nvPr>
        </p:nvSpPr>
        <p:spPr>
          <a:xfrm>
            <a:off x="86746" y="2380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Count predicted and actual labels and evaluate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566" name="Google Shape;566;g3b0c63b7a7a_0_108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7" name="Google Shape;567;g3b0c63b7a7a_0_1081" title="Screenshot 2025-12-17 at 4.10.20 PM.png"/>
          <p:cNvPicPr preferRelativeResize="0"/>
          <p:nvPr/>
        </p:nvPicPr>
        <p:blipFill rotWithShape="1">
          <a:blip r:embed="rId3">
            <a:alphaModFix/>
          </a:blip>
          <a:srcRect b="6950" l="5793" r="0" t="0"/>
          <a:stretch/>
        </p:blipFill>
        <p:spPr>
          <a:xfrm>
            <a:off x="5085900" y="2127575"/>
            <a:ext cx="3265125" cy="3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3b0c63b7a7a_0_1081"/>
          <p:cNvSpPr txBox="1"/>
          <p:nvPr/>
        </p:nvSpPr>
        <p:spPr>
          <a:xfrm>
            <a:off x="505727" y="4556783"/>
            <a:ext cx="1548900" cy="23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6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7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8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9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Patient 10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69" name="Google Shape;569;g3b0c63b7a7a_0_1081"/>
          <p:cNvSpPr txBox="1"/>
          <p:nvPr/>
        </p:nvSpPr>
        <p:spPr>
          <a:xfrm>
            <a:off x="3374313" y="4560900"/>
            <a:ext cx="9603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yes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no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no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yes</a:t>
            </a:r>
            <a:endParaRPr sz="23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no</a:t>
            </a:r>
            <a:endParaRPr sz="2300">
              <a:solidFill>
                <a:srgbClr val="C00000"/>
              </a:solidFill>
            </a:endParaRPr>
          </a:p>
        </p:txBody>
      </p:sp>
      <p:sp>
        <p:nvSpPr>
          <p:cNvPr id="570" name="Google Shape;570;g3b0c63b7a7a_0_1081"/>
          <p:cNvSpPr txBox="1"/>
          <p:nvPr/>
        </p:nvSpPr>
        <p:spPr>
          <a:xfrm>
            <a:off x="11092550" y="3959750"/>
            <a:ext cx="693900" cy="57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571" name="Google Shape;571;g3b0c63b7a7a_0_1081"/>
          <p:cNvGrpSpPr/>
          <p:nvPr/>
        </p:nvGrpSpPr>
        <p:grpSpPr>
          <a:xfrm>
            <a:off x="8875900" y="2127575"/>
            <a:ext cx="3265125" cy="3225000"/>
            <a:chOff x="8875900" y="2127575"/>
            <a:chExt cx="3265125" cy="3225000"/>
          </a:xfrm>
        </p:grpSpPr>
        <p:pic>
          <p:nvPicPr>
            <p:cNvPr id="572" name="Google Shape;572;g3b0c63b7a7a_0_1081" title="Screenshot 2025-12-17 at 4.10.20 PM.png"/>
            <p:cNvPicPr preferRelativeResize="0"/>
            <p:nvPr/>
          </p:nvPicPr>
          <p:blipFill rotWithShape="1">
            <a:blip r:embed="rId3">
              <a:alphaModFix/>
            </a:blip>
            <a:srcRect b="6950" l="5793" r="0" t="0"/>
            <a:stretch/>
          </p:blipFill>
          <p:spPr>
            <a:xfrm>
              <a:off x="8875900" y="2127575"/>
              <a:ext cx="3265125" cy="322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g3b0c63b7a7a_0_1081"/>
            <p:cNvSpPr txBox="1"/>
            <p:nvPr/>
          </p:nvSpPr>
          <p:spPr>
            <a:xfrm>
              <a:off x="9742725" y="2612575"/>
              <a:ext cx="693900" cy="5715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g3b0c63b7a7a_0_1081"/>
            <p:cNvSpPr txBox="1"/>
            <p:nvPr/>
          </p:nvSpPr>
          <p:spPr>
            <a:xfrm>
              <a:off x="11035600" y="2612575"/>
              <a:ext cx="693900" cy="5715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  <p:sp>
          <p:nvSpPr>
            <p:cNvPr id="575" name="Google Shape;575;g3b0c63b7a7a_0_1081"/>
            <p:cNvSpPr txBox="1"/>
            <p:nvPr/>
          </p:nvSpPr>
          <p:spPr>
            <a:xfrm>
              <a:off x="9664000" y="3959750"/>
              <a:ext cx="693900" cy="5715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576" name="Google Shape;576;g3b0c63b7a7a_0_1081"/>
          <p:cNvSpPr txBox="1"/>
          <p:nvPr/>
        </p:nvSpPr>
        <p:spPr>
          <a:xfrm>
            <a:off x="11035600" y="3959750"/>
            <a:ext cx="693900" cy="57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77" name="Google Shape;577;g3b0c63b7a7a_0_1081"/>
          <p:cNvSpPr txBox="1"/>
          <p:nvPr/>
        </p:nvSpPr>
        <p:spPr>
          <a:xfrm>
            <a:off x="5778362" y="3823250"/>
            <a:ext cx="836400" cy="708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FN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78" name="Google Shape;578;g3b0c63b7a7a_0_1081"/>
          <p:cNvSpPr txBox="1"/>
          <p:nvPr/>
        </p:nvSpPr>
        <p:spPr>
          <a:xfrm>
            <a:off x="7116862" y="2557500"/>
            <a:ext cx="836400" cy="708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FP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79" name="Google Shape;579;g3b0c63b7a7a_0_1081"/>
          <p:cNvSpPr txBox="1"/>
          <p:nvPr/>
        </p:nvSpPr>
        <p:spPr>
          <a:xfrm>
            <a:off x="5870287" y="2557500"/>
            <a:ext cx="836400" cy="70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TP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80" name="Google Shape;580;g3b0c63b7a7a_0_1081"/>
          <p:cNvSpPr txBox="1"/>
          <p:nvPr/>
        </p:nvSpPr>
        <p:spPr>
          <a:xfrm>
            <a:off x="7116862" y="3823250"/>
            <a:ext cx="836400" cy="70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TN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81" name="Google Shape;581;g3b0c63b7a7a_0_1081"/>
          <p:cNvSpPr txBox="1"/>
          <p:nvPr/>
        </p:nvSpPr>
        <p:spPr>
          <a:xfrm>
            <a:off x="5702325" y="5210226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actual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82" name="Google Shape;582;g3b0c63b7a7a_0_1081"/>
          <p:cNvSpPr txBox="1"/>
          <p:nvPr/>
        </p:nvSpPr>
        <p:spPr>
          <a:xfrm rot="-5400000">
            <a:off x="3554788" y="3246600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predicted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83" name="Google Shape;583;g3b0c63b7a7a_0_1081"/>
          <p:cNvSpPr txBox="1"/>
          <p:nvPr/>
        </p:nvSpPr>
        <p:spPr>
          <a:xfrm>
            <a:off x="9419525" y="5297688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actual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84" name="Google Shape;584;g3b0c63b7a7a_0_1081"/>
          <p:cNvSpPr txBox="1"/>
          <p:nvPr/>
        </p:nvSpPr>
        <p:spPr>
          <a:xfrm rot="-5400000">
            <a:off x="7364013" y="3345075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predicted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85" name="Google Shape;585;g3b0c63b7a7a_0_1081"/>
          <p:cNvSpPr txBox="1"/>
          <p:nvPr/>
        </p:nvSpPr>
        <p:spPr>
          <a:xfrm>
            <a:off x="2023700" y="4560900"/>
            <a:ext cx="1074600" cy="2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0.8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0.1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0AD47"/>
                </a:solidFill>
              </a:rPr>
              <a:t>0.2</a:t>
            </a:r>
            <a:endParaRPr sz="2300">
              <a:solidFill>
                <a:srgbClr val="70AD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0.55</a:t>
            </a:r>
            <a:endParaRPr sz="23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C00000"/>
                </a:solidFill>
              </a:rPr>
              <a:t>0.45</a:t>
            </a:r>
            <a:endParaRPr sz="2300">
              <a:solidFill>
                <a:srgbClr val="C00000"/>
              </a:solidFill>
            </a:endParaRPr>
          </a:p>
        </p:txBody>
      </p:sp>
      <p:sp>
        <p:nvSpPr>
          <p:cNvPr id="586" name="Google Shape;586;g3b0c63b7a7a_0_1081"/>
          <p:cNvSpPr txBox="1"/>
          <p:nvPr/>
        </p:nvSpPr>
        <p:spPr>
          <a:xfrm>
            <a:off x="3151150" y="4211625"/>
            <a:ext cx="18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cutoff=0.5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587" name="Google Shape;587;g3b0c63b7a7a_0_1081"/>
          <p:cNvGrpSpPr/>
          <p:nvPr/>
        </p:nvGrpSpPr>
        <p:grpSpPr>
          <a:xfrm>
            <a:off x="154525" y="1101675"/>
            <a:ext cx="5095275" cy="3045375"/>
            <a:chOff x="234100" y="1225625"/>
            <a:chExt cx="5095275" cy="3045375"/>
          </a:xfrm>
        </p:grpSpPr>
        <p:sp>
          <p:nvSpPr>
            <p:cNvPr id="588" name="Google Shape;588;g3b0c63b7a7a_0_1081"/>
            <p:cNvSpPr txBox="1"/>
            <p:nvPr/>
          </p:nvSpPr>
          <p:spPr>
            <a:xfrm>
              <a:off x="234100" y="1777400"/>
              <a:ext cx="16494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6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7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8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9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</a:rPr>
                <a:t>Patient 10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g3b0c63b7a7a_0_1081"/>
            <p:cNvSpPr txBox="1"/>
            <p:nvPr/>
          </p:nvSpPr>
          <p:spPr>
            <a:xfrm>
              <a:off x="2203375" y="1225625"/>
              <a:ext cx="31260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c1 c2 c3      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590" name="Google Shape;590;g3b0c63b7a7a_0_1081"/>
          <p:cNvSpPr txBox="1"/>
          <p:nvPr/>
        </p:nvSpPr>
        <p:spPr>
          <a:xfrm>
            <a:off x="3618057" y="1131219"/>
            <a:ext cx="852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no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yes</a:t>
            </a:r>
            <a:endParaRPr sz="2600">
              <a:solidFill>
                <a:schemeClr val="dk1"/>
              </a:solidFill>
            </a:endParaRPr>
          </a:p>
        </p:txBody>
      </p:sp>
      <p:grpSp>
        <p:nvGrpSpPr>
          <p:cNvPr id="591" name="Google Shape;591;g3b0c63b7a7a_0_1081"/>
          <p:cNvGrpSpPr/>
          <p:nvPr/>
        </p:nvGrpSpPr>
        <p:grpSpPr>
          <a:xfrm>
            <a:off x="2090501" y="1643900"/>
            <a:ext cx="1308799" cy="2065375"/>
            <a:chOff x="2090501" y="1643900"/>
            <a:chExt cx="1308799" cy="2065375"/>
          </a:xfrm>
        </p:grpSpPr>
        <p:pic>
          <p:nvPicPr>
            <p:cNvPr id="592" name="Google Shape;592;g3b0c63b7a7a_0_1081" title="710JbHq4++L._SL1360_.jpg"/>
            <p:cNvPicPr preferRelativeResize="0"/>
            <p:nvPr/>
          </p:nvPicPr>
          <p:blipFill rotWithShape="1">
            <a:blip r:embed="rId4">
              <a:alphaModFix/>
            </a:blip>
            <a:srcRect b="80873" l="43082" r="21678" t="9015"/>
            <a:stretch/>
          </p:blipFill>
          <p:spPr>
            <a:xfrm rot="5400000">
              <a:off x="2571901" y="2881876"/>
              <a:ext cx="1270924" cy="383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3" name="Google Shape;593;g3b0c63b7a7a_0_1081"/>
            <p:cNvGrpSpPr/>
            <p:nvPr/>
          </p:nvGrpSpPr>
          <p:grpSpPr>
            <a:xfrm>
              <a:off x="2090501" y="1643900"/>
              <a:ext cx="1304931" cy="2028602"/>
              <a:chOff x="2090501" y="1643900"/>
              <a:chExt cx="1304931" cy="2028602"/>
            </a:xfrm>
          </p:grpSpPr>
          <p:pic>
            <p:nvPicPr>
              <p:cNvPr id="594" name="Google Shape;594;g3b0c63b7a7a_0_1081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80873" l="7281" r="33279" t="6139"/>
              <a:stretch/>
            </p:blipFill>
            <p:spPr>
              <a:xfrm rot="5400000">
                <a:off x="1316025" y="2418376"/>
                <a:ext cx="2011650" cy="462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" name="Google Shape;595;g3b0c63b7a7a_0_1081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68483" l="8859" r="30949" t="18327"/>
              <a:stretch/>
            </p:blipFill>
            <p:spPr>
              <a:xfrm rot="5400000">
                <a:off x="1765124" y="2424250"/>
                <a:ext cx="2028602" cy="467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" name="Google Shape;596;g3b0c63b7a7a_0_1081" title="710JbHq4++L._SL1360_.jpg"/>
              <p:cNvPicPr preferRelativeResize="0"/>
              <p:nvPr/>
            </p:nvPicPr>
            <p:blipFill rotWithShape="1">
              <a:blip r:embed="rId4">
                <a:alphaModFix/>
              </a:blip>
              <a:srcRect b="80872" l="43510" r="21685" t="8390"/>
              <a:stretch/>
            </p:blipFill>
            <p:spPr>
              <a:xfrm rot="5400000">
                <a:off x="2628256" y="2064639"/>
                <a:ext cx="1158226" cy="376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7" name="Google Shape;597;g3b0c63b7a7a_0_1081"/>
          <p:cNvSpPr txBox="1"/>
          <p:nvPr/>
        </p:nvSpPr>
        <p:spPr>
          <a:xfrm>
            <a:off x="2136825" y="4105700"/>
            <a:ext cx="3000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</a:rPr>
              <a:t>P</a:t>
            </a:r>
            <a:endParaRPr sz="1950">
              <a:solidFill>
                <a:schemeClr val="dk1"/>
              </a:solidFill>
            </a:endParaRPr>
          </a:p>
        </p:txBody>
      </p:sp>
      <p:sp>
        <p:nvSpPr>
          <p:cNvPr id="598" name="Google Shape;598;g3b0c63b7a7a_0_1081"/>
          <p:cNvSpPr txBox="1"/>
          <p:nvPr/>
        </p:nvSpPr>
        <p:spPr>
          <a:xfrm>
            <a:off x="5520625" y="5920175"/>
            <a:ext cx="662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T: True; F: False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P: Positive; N:Negative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ea9bcb710_0_241"/>
          <p:cNvSpPr txBox="1"/>
          <p:nvPr>
            <p:ph type="title"/>
          </p:nvPr>
        </p:nvSpPr>
        <p:spPr>
          <a:xfrm>
            <a:off x="142721" y="264125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Confusion matrix and metrics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04" name="Google Shape;604;g3aea9bcb710_0_24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g3aea9bcb710_0_241" title="99666confusion matri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450" y="1141823"/>
            <a:ext cx="6447051" cy="38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3aea9bcb710_0_241"/>
          <p:cNvSpPr txBox="1"/>
          <p:nvPr/>
        </p:nvSpPr>
        <p:spPr>
          <a:xfrm>
            <a:off x="5143500" y="4965225"/>
            <a:ext cx="1619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% of outcome</a:t>
            </a:r>
            <a:r>
              <a:rPr lang="en-US" sz="1800">
                <a:solidFill>
                  <a:schemeClr val="dk1"/>
                </a:solidFill>
              </a:rPr>
              <a:t> correctly predicted 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07" name="Google Shape;607;g3aea9bcb710_0_241"/>
          <p:cNvGrpSpPr/>
          <p:nvPr/>
        </p:nvGrpSpPr>
        <p:grpSpPr>
          <a:xfrm>
            <a:off x="598750" y="1230400"/>
            <a:ext cx="3265125" cy="3225000"/>
            <a:chOff x="8875900" y="2127575"/>
            <a:chExt cx="3265125" cy="3225000"/>
          </a:xfrm>
        </p:grpSpPr>
        <p:pic>
          <p:nvPicPr>
            <p:cNvPr id="608" name="Google Shape;608;g3aea9bcb710_0_241" title="Screenshot 2025-12-17 at 4.10.20 PM.png"/>
            <p:cNvPicPr preferRelativeResize="0"/>
            <p:nvPr/>
          </p:nvPicPr>
          <p:blipFill rotWithShape="1">
            <a:blip r:embed="rId4">
              <a:alphaModFix/>
            </a:blip>
            <a:srcRect b="6950" l="5793" r="0" t="0"/>
            <a:stretch/>
          </p:blipFill>
          <p:spPr>
            <a:xfrm>
              <a:off x="8875900" y="2127575"/>
              <a:ext cx="3265125" cy="322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g3aea9bcb710_0_241"/>
            <p:cNvSpPr txBox="1"/>
            <p:nvPr/>
          </p:nvSpPr>
          <p:spPr>
            <a:xfrm>
              <a:off x="9742725" y="2612575"/>
              <a:ext cx="693900" cy="5715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g3aea9bcb710_0_241"/>
            <p:cNvSpPr txBox="1"/>
            <p:nvPr/>
          </p:nvSpPr>
          <p:spPr>
            <a:xfrm>
              <a:off x="11035600" y="2612575"/>
              <a:ext cx="693900" cy="5715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g3aea9bcb710_0_241"/>
            <p:cNvSpPr txBox="1"/>
            <p:nvPr/>
          </p:nvSpPr>
          <p:spPr>
            <a:xfrm>
              <a:off x="9664000" y="3959750"/>
              <a:ext cx="693900" cy="5715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1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sp>
        <p:nvSpPr>
          <p:cNvPr id="612" name="Google Shape;612;g3aea9bcb710_0_241"/>
          <p:cNvSpPr txBox="1"/>
          <p:nvPr/>
        </p:nvSpPr>
        <p:spPr>
          <a:xfrm>
            <a:off x="2758450" y="3062575"/>
            <a:ext cx="693900" cy="57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13" name="Google Shape;613;g3aea9bcb710_0_241"/>
          <p:cNvSpPr txBox="1"/>
          <p:nvPr/>
        </p:nvSpPr>
        <p:spPr>
          <a:xfrm>
            <a:off x="1142375" y="4400513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actual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14" name="Google Shape;614;g3aea9bcb710_0_241"/>
          <p:cNvSpPr txBox="1"/>
          <p:nvPr/>
        </p:nvSpPr>
        <p:spPr>
          <a:xfrm rot="-5400000">
            <a:off x="-913137" y="2447900"/>
            <a:ext cx="247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predicted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15" name="Google Shape;615;g3aea9bcb710_0_241"/>
          <p:cNvSpPr txBox="1"/>
          <p:nvPr/>
        </p:nvSpPr>
        <p:spPr>
          <a:xfrm>
            <a:off x="10294600" y="1566250"/>
            <a:ext cx="17184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% of positive predictions</a:t>
            </a:r>
            <a:r>
              <a:rPr lang="en-US" sz="1700">
                <a:solidFill>
                  <a:schemeClr val="dk1"/>
                </a:solidFill>
              </a:rPr>
              <a:t> that are actually correct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16" name="Google Shape;616;g3aea9bcb710_0_241"/>
          <p:cNvSpPr txBox="1"/>
          <p:nvPr/>
        </p:nvSpPr>
        <p:spPr>
          <a:xfrm>
            <a:off x="8515375" y="4862475"/>
            <a:ext cx="1718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% correctly predicted overall</a:t>
            </a:r>
            <a:r>
              <a:rPr lang="en-US" sz="1800">
                <a:solidFill>
                  <a:schemeClr val="dk1"/>
                </a:solidFill>
              </a:rPr>
              <a:t> (e.g. yes and no)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7" name="Google Shape;617;g3aea9bcb710_0_241"/>
          <p:cNvSpPr txBox="1"/>
          <p:nvPr/>
        </p:nvSpPr>
        <p:spPr>
          <a:xfrm>
            <a:off x="6829438" y="4947181"/>
            <a:ext cx="1619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% of negative</a:t>
            </a:r>
            <a:r>
              <a:rPr lang="en-US" sz="1800">
                <a:solidFill>
                  <a:schemeClr val="dk1"/>
                </a:solidFill>
              </a:rPr>
              <a:t> correctly predicted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8" name="Google Shape;618;g3aea9bcb710_0_241"/>
          <p:cNvSpPr txBox="1"/>
          <p:nvPr/>
        </p:nvSpPr>
        <p:spPr>
          <a:xfrm>
            <a:off x="10294600" y="2843925"/>
            <a:ext cx="17184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% of negative predictions</a:t>
            </a:r>
            <a:r>
              <a:rPr lang="en-US" sz="1700">
                <a:solidFill>
                  <a:schemeClr val="dk1"/>
                </a:solidFill>
              </a:rPr>
              <a:t> that are actually correct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19" name="Google Shape;619;g3aea9bcb710_0_241"/>
          <p:cNvSpPr txBox="1"/>
          <p:nvPr/>
        </p:nvSpPr>
        <p:spPr>
          <a:xfrm>
            <a:off x="5352582" y="6310569"/>
            <a:ext cx="12318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TPR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b2627f4309_0_0"/>
          <p:cNvSpPr txBox="1"/>
          <p:nvPr>
            <p:ph type="title"/>
          </p:nvPr>
        </p:nvSpPr>
        <p:spPr>
          <a:xfrm>
            <a:off x="142721" y="264125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Metrics interpretation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25" name="Google Shape;625;g3b2627f4309_0_0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g3b2627f4309_0_0"/>
          <p:cNvSpPr txBox="1"/>
          <p:nvPr/>
        </p:nvSpPr>
        <p:spPr>
          <a:xfrm>
            <a:off x="142725" y="3723750"/>
            <a:ext cx="1137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High </a:t>
            </a:r>
            <a:r>
              <a:rPr lang="en-US" sz="2800">
                <a:solidFill>
                  <a:schemeClr val="dk1"/>
                </a:solidFill>
              </a:rPr>
              <a:t>precision</a:t>
            </a:r>
            <a:r>
              <a:rPr lang="en-US" sz="2800">
                <a:solidFill>
                  <a:schemeClr val="dk1"/>
                </a:solidFill>
              </a:rPr>
              <a:t> - when the model predicts positive is usually right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High recall - only few positive outcome are missed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High </a:t>
            </a:r>
            <a:r>
              <a:rPr lang="en-US" sz="2800">
                <a:solidFill>
                  <a:schemeClr val="dk1"/>
                </a:solidFill>
              </a:rPr>
              <a:t>specificity</a:t>
            </a:r>
            <a:r>
              <a:rPr lang="en-US" sz="2800">
                <a:solidFill>
                  <a:schemeClr val="dk1"/>
                </a:solidFill>
              </a:rPr>
              <a:t> - very few false positive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High accuracy - most </a:t>
            </a:r>
            <a:r>
              <a:rPr lang="en-US" sz="2800">
                <a:solidFill>
                  <a:schemeClr val="dk1"/>
                </a:solidFill>
              </a:rPr>
              <a:t>predictions</a:t>
            </a:r>
            <a:r>
              <a:rPr lang="en-US" sz="2800">
                <a:solidFill>
                  <a:schemeClr val="dk1"/>
                </a:solidFill>
              </a:rPr>
              <a:t> are correct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627" name="Google Shape;627;g3b2627f4309_0_0" title="99666confusion matri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400" y="264125"/>
            <a:ext cx="5199024" cy="31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b0c63b7a7a_0_733"/>
          <p:cNvSpPr txBox="1"/>
          <p:nvPr>
            <p:ph type="title"/>
          </p:nvPr>
        </p:nvSpPr>
        <p:spPr>
          <a:xfrm>
            <a:off x="152396" y="127275"/>
            <a:ext cx="11005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ROC (Receiver Operating Characteristic) and AUC (Area Under the ROC Curve)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33" name="Google Shape;633;g3b0c63b7a7a_0_73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4" name="Google Shape;634;g3b0c63b7a7a_0_733" title="Screenshot 2025-12-23 at 12.43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9650"/>
            <a:ext cx="5869249" cy="47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b0c63b7a7a_0_733"/>
          <p:cNvSpPr txBox="1"/>
          <p:nvPr/>
        </p:nvSpPr>
        <p:spPr>
          <a:xfrm>
            <a:off x="5732750" y="4155100"/>
            <a:ext cx="635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AUC: good &gt;0.5 - 1 perfect - below 0.5 poor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How well the model </a:t>
            </a:r>
            <a:r>
              <a:rPr lang="en-US" sz="2400">
                <a:solidFill>
                  <a:schemeClr val="dk1"/>
                </a:solidFill>
              </a:rPr>
              <a:t>classify</a:t>
            </a:r>
            <a:r>
              <a:rPr lang="en-US" sz="2400">
                <a:solidFill>
                  <a:schemeClr val="dk1"/>
                </a:solidFill>
              </a:rPr>
              <a:t> / separate positive and negative classes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36" name="Google Shape;636;g3b0c63b7a7a_0_733"/>
          <p:cNvSpPr txBox="1"/>
          <p:nvPr/>
        </p:nvSpPr>
        <p:spPr>
          <a:xfrm>
            <a:off x="5626625" y="2250850"/>
            <a:ext cx="559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ROC  - performance curve of TPR vs FPR across thresholds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37" name="Google Shape;637;g3b0c63b7a7a_0_733"/>
          <p:cNvSpPr txBox="1"/>
          <p:nvPr/>
        </p:nvSpPr>
        <p:spPr>
          <a:xfrm>
            <a:off x="3569950" y="5448100"/>
            <a:ext cx="18414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how many </a:t>
            </a:r>
            <a:r>
              <a:rPr b="1" lang="en-US" sz="1600">
                <a:solidFill>
                  <a:schemeClr val="dk1"/>
                </a:solidFill>
              </a:rPr>
              <a:t>actual negatives</a:t>
            </a:r>
            <a:r>
              <a:rPr lang="en-US" sz="1600">
                <a:solidFill>
                  <a:schemeClr val="dk1"/>
                </a:solidFill>
              </a:rPr>
              <a:t> are incorrectly predicted as positive</a:t>
            </a:r>
            <a:endParaRPr sz="1600"/>
          </a:p>
        </p:txBody>
      </p:sp>
      <p:sp>
        <p:nvSpPr>
          <p:cNvPr id="638" name="Google Shape;638;g3b0c63b7a7a_0_733"/>
          <p:cNvSpPr txBox="1"/>
          <p:nvPr/>
        </p:nvSpPr>
        <p:spPr>
          <a:xfrm>
            <a:off x="18789" y="2770800"/>
            <a:ext cx="19707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how many </a:t>
            </a:r>
            <a:r>
              <a:rPr b="1" lang="en-US" sz="1500">
                <a:solidFill>
                  <a:schemeClr val="dk1"/>
                </a:solidFill>
              </a:rPr>
              <a:t>actual positives</a:t>
            </a:r>
            <a:r>
              <a:rPr lang="en-US" sz="1500">
                <a:solidFill>
                  <a:schemeClr val="dk1"/>
                </a:solidFill>
              </a:rPr>
              <a:t> are correctly predicted as positive</a:t>
            </a:r>
            <a:endParaRPr sz="1500"/>
          </a:p>
        </p:txBody>
      </p:sp>
      <p:pic>
        <p:nvPicPr>
          <p:cNvPr id="639" name="Google Shape;639;g3b0c63b7a7a_0_733" title="Screenshot 2026-01-12 at 9.48.3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959" y="6259488"/>
            <a:ext cx="474452" cy="4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b0c63b7a7a_0_733" title="Screenshot 2026-01-12 at 9.48.3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5" y="4492700"/>
            <a:ext cx="552750" cy="5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b0c63b7a7a_0_738"/>
          <p:cNvSpPr txBox="1"/>
          <p:nvPr>
            <p:ph type="title"/>
          </p:nvPr>
        </p:nvSpPr>
        <p:spPr>
          <a:xfrm>
            <a:off x="593096" y="1203275"/>
            <a:ext cx="11005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Break</a:t>
            </a:r>
            <a:endParaRPr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rgbClr val="06D0E2"/>
                </a:solidFill>
              </a:rPr>
              <a:t>See you in 5 minutes</a:t>
            </a:r>
            <a:endParaRPr sz="3500"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500"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900">
                <a:solidFill>
                  <a:schemeClr val="dk2"/>
                </a:solidFill>
              </a:rPr>
              <a:t>Please fill the survey</a:t>
            </a:r>
            <a:endParaRPr b="1" sz="29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>
                <a:solidFill>
                  <a:schemeClr val="dk2"/>
                </a:solidFill>
              </a:rPr>
              <a:t>https://www.surveymonkey.com/r/bioinfo-training</a:t>
            </a:r>
            <a:endParaRPr sz="29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900">
              <a:solidFill>
                <a:srgbClr val="06D0E2"/>
              </a:solidFill>
            </a:endParaRPr>
          </a:p>
        </p:txBody>
      </p:sp>
      <p:sp>
        <p:nvSpPr>
          <p:cNvPr id="646" name="Google Shape;646;g3b0c63b7a7a_0_738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ea9bcb710_0_83"/>
          <p:cNvSpPr txBox="1"/>
          <p:nvPr>
            <p:ph type="title"/>
          </p:nvPr>
        </p:nvSpPr>
        <p:spPr>
          <a:xfrm>
            <a:off x="142721" y="425775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Algorithms and hands-on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52" name="Google Shape;652;g3aea9bcb710_0_8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b0c63b7a7a_0_1005"/>
          <p:cNvSpPr txBox="1"/>
          <p:nvPr>
            <p:ph type="title"/>
          </p:nvPr>
        </p:nvSpPr>
        <p:spPr>
          <a:xfrm>
            <a:off x="115175" y="112100"/>
            <a:ext cx="12076800" cy="6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6D0E2"/>
                </a:solidFill>
              </a:rPr>
              <a:t>Unsupervised and supervised learning algorithms in R and Python </a:t>
            </a:r>
            <a:endParaRPr sz="3600">
              <a:solidFill>
                <a:srgbClr val="06D0E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6D0E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Uns</a:t>
            </a:r>
            <a:r>
              <a:rPr b="1" lang="en-US" sz="2600"/>
              <a:t>upervised methods:</a:t>
            </a:r>
            <a:endParaRPr>
              <a:solidFill>
                <a:srgbClr val="06D0E2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PCA (stats::prcomp() or princomp(), FactoMineR)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en-US" sz="2600"/>
              <a:t>k-means (</a:t>
            </a:r>
            <a:r>
              <a:rPr b="1" lang="en-US" sz="2600" u="sng">
                <a:solidFill>
                  <a:schemeClr val="hlink"/>
                </a:solidFill>
                <a:hlinkClick r:id="rId3"/>
              </a:rPr>
              <a:t>stats::kmeans()</a:t>
            </a:r>
            <a:r>
              <a:rPr b="1" lang="en-US" sz="2600"/>
              <a:t>)</a:t>
            </a:r>
            <a:endParaRPr b="1"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UMAP/ tSNE (umpa, Rtsne, Seurat, etc)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Supervised methods:</a:t>
            </a:r>
            <a:endParaRPr b="1"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LDA (MASS)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k</a:t>
            </a:r>
            <a:r>
              <a:rPr lang="en-US" sz="2600"/>
              <a:t>NN (caret, class, …)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Naive Bayes (e1071, ..)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en-US" sz="2600"/>
              <a:t>Random forest</a:t>
            </a:r>
            <a:r>
              <a:rPr lang="en-US" sz="2600"/>
              <a:t> (</a:t>
            </a:r>
            <a:r>
              <a:rPr b="1" lang="en-US" sz="2600" u="sng">
                <a:solidFill>
                  <a:schemeClr val="hlink"/>
                </a:solidFill>
                <a:hlinkClick r:id="rId4"/>
              </a:rPr>
              <a:t>randomForest</a:t>
            </a:r>
            <a:r>
              <a:rPr lang="en-US" sz="2600"/>
              <a:t>, ranger, SuperLearner, ..)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Support Vector Machine (e1071, ..)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Neural Network (nnet, keras, …)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Python packages and tutorials available in </a:t>
            </a:r>
            <a:r>
              <a:rPr lang="en-US" sz="2600" u="sng">
                <a:solidFill>
                  <a:schemeClr val="hlink"/>
                </a:solidFill>
                <a:hlinkClick r:id="rId5"/>
              </a:rPr>
              <a:t>scikit-learn</a:t>
            </a:r>
            <a:r>
              <a:rPr lang="en-US" sz="2600"/>
              <a:t> </a:t>
            </a:r>
            <a:endParaRPr sz="2600"/>
          </a:p>
        </p:txBody>
      </p:sp>
      <p:sp>
        <p:nvSpPr>
          <p:cNvPr id="658" name="Google Shape;658;g3b0c63b7a7a_0_1005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0c63b7a7a_0_717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4" name="Google Shape;664;g3b0c63b7a7a_0_717"/>
          <p:cNvSpPr txBox="1"/>
          <p:nvPr>
            <p:ph type="title"/>
          </p:nvPr>
        </p:nvSpPr>
        <p:spPr>
          <a:xfrm>
            <a:off x="129600" y="172175"/>
            <a:ext cx="119328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4150">
            <a:spAutoFit/>
          </a:bodyPr>
          <a:lstStyle/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/>
              <a:t>Poll 5</a:t>
            </a:r>
            <a:r>
              <a:rPr lang="en-US" sz="3600"/>
              <a:t>. I have </a:t>
            </a:r>
            <a:r>
              <a:rPr i="1" lang="en-US" sz="3600"/>
              <a:t>behavioral measures</a:t>
            </a:r>
            <a:r>
              <a:rPr lang="en-US" sz="3600"/>
              <a:t> on a set of mice and I want to find subgroups of mice with similar behavior.</a:t>
            </a:r>
            <a:endParaRPr sz="36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6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Which learning method will you </a:t>
            </a:r>
            <a:r>
              <a:rPr lang="en-US" sz="3200"/>
              <a:t>apply</a:t>
            </a:r>
            <a:r>
              <a:rPr lang="en-US" sz="3000"/>
              <a:t>?</a:t>
            </a:r>
            <a:endParaRPr sz="3600"/>
          </a:p>
        </p:txBody>
      </p:sp>
      <p:sp>
        <p:nvSpPr>
          <p:cNvPr id="665" name="Google Shape;665;g3b0c63b7a7a_0_717"/>
          <p:cNvSpPr txBox="1"/>
          <p:nvPr/>
        </p:nvSpPr>
        <p:spPr>
          <a:xfrm>
            <a:off x="368647" y="3031025"/>
            <a:ext cx="83598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 method</a:t>
            </a:r>
            <a:endParaRPr sz="3200"/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en-US" sz="3200">
                <a:solidFill>
                  <a:schemeClr val="dk1"/>
                </a:solidFill>
              </a:rPr>
              <a:t> learning method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0c63b7a7a_0_982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g3b0c63b7a7a_0_982"/>
          <p:cNvSpPr txBox="1"/>
          <p:nvPr>
            <p:ph type="title"/>
          </p:nvPr>
        </p:nvSpPr>
        <p:spPr>
          <a:xfrm>
            <a:off x="155375" y="201825"/>
            <a:ext cx="119277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4150">
            <a:spAutoFit/>
          </a:bodyPr>
          <a:lstStyle/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/>
              <a:t>Poll 6</a:t>
            </a:r>
            <a:r>
              <a:rPr lang="en-US" sz="3600"/>
              <a:t>. I have a cohort of individuals with </a:t>
            </a:r>
            <a:r>
              <a:rPr i="1" lang="en-US" sz="3600"/>
              <a:t>variants information</a:t>
            </a:r>
            <a:r>
              <a:rPr lang="en-US" sz="3600"/>
              <a:t> and </a:t>
            </a:r>
            <a:r>
              <a:rPr i="1" lang="en-US" sz="3600"/>
              <a:t>disease status</a:t>
            </a:r>
            <a:r>
              <a:rPr lang="en-US" sz="3600"/>
              <a:t>. </a:t>
            </a:r>
            <a:endParaRPr sz="36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3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I want to generate a machine learning model to predict disease status.</a:t>
            </a:r>
            <a:endParaRPr sz="33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3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000"/>
              <a:t>Which learning method will you </a:t>
            </a:r>
            <a:r>
              <a:rPr lang="en-US" sz="3200"/>
              <a:t>apply</a:t>
            </a:r>
            <a:r>
              <a:rPr lang="en-US" sz="3000"/>
              <a:t>?</a:t>
            </a:r>
            <a:endParaRPr sz="3600"/>
          </a:p>
          <a:p>
            <a:pPr indent="0" lvl="0" marL="241300" marR="238125" rtl="0" algn="l">
              <a:lnSpc>
                <a:spcPct val="903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300"/>
          </a:p>
        </p:txBody>
      </p:sp>
      <p:sp>
        <p:nvSpPr>
          <p:cNvPr id="672" name="Google Shape;672;g3b0c63b7a7a_0_982"/>
          <p:cNvSpPr txBox="1"/>
          <p:nvPr/>
        </p:nvSpPr>
        <p:spPr>
          <a:xfrm>
            <a:off x="428047" y="4572000"/>
            <a:ext cx="84636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</a:t>
            </a:r>
            <a:r>
              <a:rPr lang="en-US" sz="3200"/>
              <a:t>learning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</a:t>
            </a:r>
            <a:endParaRPr sz="3200"/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en-US" sz="3200">
                <a:solidFill>
                  <a:schemeClr val="dk1"/>
                </a:solidFill>
              </a:rPr>
              <a:t> learning method</a:t>
            </a:r>
            <a:endParaRPr sz="3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b0c63b7a7a_0_511"/>
          <p:cNvSpPr txBox="1"/>
          <p:nvPr>
            <p:ph type="title"/>
          </p:nvPr>
        </p:nvSpPr>
        <p:spPr>
          <a:xfrm>
            <a:off x="191950" y="308350"/>
            <a:ext cx="11793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Unsupervised ML: </a:t>
            </a:r>
            <a:r>
              <a:rPr lang="en-US">
                <a:solidFill>
                  <a:srgbClr val="06D0E2"/>
                </a:solidFill>
              </a:rPr>
              <a:t>K-means clustering steps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678" name="Google Shape;678;g3b0c63b7a7a_0_511"/>
          <p:cNvSpPr txBox="1"/>
          <p:nvPr>
            <p:ph idx="1" type="body"/>
          </p:nvPr>
        </p:nvSpPr>
        <p:spPr>
          <a:xfrm>
            <a:off x="67900" y="2070700"/>
            <a:ext cx="11406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Decide </a:t>
            </a:r>
            <a:r>
              <a:rPr b="1" lang="en-US" sz="2400"/>
              <a:t>k </a:t>
            </a:r>
            <a:r>
              <a:rPr lang="en-US" sz="2400"/>
              <a:t>number of clusters expected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Start: Random centers (centroids)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Take the sum of the squared distance between data points and all centers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Assign a cluster membership to each data point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Compute </a:t>
            </a:r>
            <a:r>
              <a:rPr i="1" lang="en-US" sz="2400"/>
              <a:t>new centers</a:t>
            </a:r>
            <a:endParaRPr i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End: if the centers donʼt change OR meet iteration threshold</a:t>
            </a:r>
            <a:endParaRPr sz="2400"/>
          </a:p>
        </p:txBody>
      </p:sp>
      <p:grpSp>
        <p:nvGrpSpPr>
          <p:cNvPr id="679" name="Google Shape;679;g3b0c63b7a7a_0_511"/>
          <p:cNvGrpSpPr/>
          <p:nvPr/>
        </p:nvGrpSpPr>
        <p:grpSpPr>
          <a:xfrm>
            <a:off x="1371600" y="5343183"/>
            <a:ext cx="302260" cy="302260"/>
            <a:chOff x="1371600" y="5001767"/>
            <a:chExt cx="302260" cy="302260"/>
          </a:xfrm>
        </p:grpSpPr>
        <p:sp>
          <p:nvSpPr>
            <p:cNvPr id="680" name="Google Shape;680;g3b0c63b7a7a_0_511"/>
            <p:cNvSpPr/>
            <p:nvPr/>
          </p:nvSpPr>
          <p:spPr>
            <a:xfrm>
              <a:off x="1371600" y="500176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5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7"/>
                  </a:lnTo>
                  <a:lnTo>
                    <a:pt x="0" y="150875"/>
                  </a:lnTo>
                  <a:lnTo>
                    <a:pt x="7691" y="198564"/>
                  </a:lnTo>
                  <a:lnTo>
                    <a:pt x="29110" y="239981"/>
                  </a:lnTo>
                  <a:lnTo>
                    <a:pt x="61770" y="272641"/>
                  </a:lnTo>
                  <a:lnTo>
                    <a:pt x="103187" y="294060"/>
                  </a:lnTo>
                  <a:lnTo>
                    <a:pt x="150875" y="301751"/>
                  </a:lnTo>
                  <a:lnTo>
                    <a:pt x="198564" y="294060"/>
                  </a:lnTo>
                  <a:lnTo>
                    <a:pt x="239981" y="272641"/>
                  </a:lnTo>
                  <a:lnTo>
                    <a:pt x="272641" y="239981"/>
                  </a:lnTo>
                  <a:lnTo>
                    <a:pt x="294060" y="198564"/>
                  </a:lnTo>
                  <a:lnTo>
                    <a:pt x="301751" y="150875"/>
                  </a:lnTo>
                  <a:lnTo>
                    <a:pt x="294060" y="103187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3b0c63b7a7a_0_511"/>
            <p:cNvSpPr/>
            <p:nvPr/>
          </p:nvSpPr>
          <p:spPr>
            <a:xfrm>
              <a:off x="1371600" y="500176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3b0c63b7a7a_0_511"/>
          <p:cNvGrpSpPr/>
          <p:nvPr/>
        </p:nvGrpSpPr>
        <p:grpSpPr>
          <a:xfrm>
            <a:off x="1097280" y="5885061"/>
            <a:ext cx="302259" cy="302260"/>
            <a:chOff x="1097280" y="5543645"/>
            <a:chExt cx="302259" cy="302260"/>
          </a:xfrm>
        </p:grpSpPr>
        <p:sp>
          <p:nvSpPr>
            <p:cNvPr id="683" name="Google Shape;683;g3b0c63b7a7a_0_511"/>
            <p:cNvSpPr/>
            <p:nvPr/>
          </p:nvSpPr>
          <p:spPr>
            <a:xfrm>
              <a:off x="1097280" y="5543645"/>
              <a:ext cx="302259" cy="302260"/>
            </a:xfrm>
            <a:custGeom>
              <a:rect b="b" l="l" r="r" t="t"/>
              <a:pathLst>
                <a:path extrusionOk="0" h="302260" w="302259">
                  <a:moveTo>
                    <a:pt x="150875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7"/>
                  </a:lnTo>
                  <a:lnTo>
                    <a:pt x="0" y="150875"/>
                  </a:lnTo>
                  <a:lnTo>
                    <a:pt x="7691" y="198563"/>
                  </a:lnTo>
                  <a:lnTo>
                    <a:pt x="29110" y="239980"/>
                  </a:lnTo>
                  <a:lnTo>
                    <a:pt x="61770" y="272641"/>
                  </a:lnTo>
                  <a:lnTo>
                    <a:pt x="103187" y="294059"/>
                  </a:lnTo>
                  <a:lnTo>
                    <a:pt x="150875" y="301751"/>
                  </a:lnTo>
                  <a:lnTo>
                    <a:pt x="198564" y="294059"/>
                  </a:lnTo>
                  <a:lnTo>
                    <a:pt x="239981" y="272641"/>
                  </a:lnTo>
                  <a:lnTo>
                    <a:pt x="272641" y="239980"/>
                  </a:lnTo>
                  <a:lnTo>
                    <a:pt x="294060" y="198563"/>
                  </a:lnTo>
                  <a:lnTo>
                    <a:pt x="301751" y="150875"/>
                  </a:lnTo>
                  <a:lnTo>
                    <a:pt x="294060" y="103187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3b0c63b7a7a_0_511"/>
            <p:cNvSpPr/>
            <p:nvPr/>
          </p:nvSpPr>
          <p:spPr>
            <a:xfrm>
              <a:off x="1097280" y="5543645"/>
              <a:ext cx="302259" cy="302260"/>
            </a:xfrm>
            <a:custGeom>
              <a:rect b="b" l="l" r="r" t="t"/>
              <a:pathLst>
                <a:path extrusionOk="0" h="302260" w="302259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g3b0c63b7a7a_0_511"/>
          <p:cNvGrpSpPr/>
          <p:nvPr/>
        </p:nvGrpSpPr>
        <p:grpSpPr>
          <a:xfrm>
            <a:off x="3152339" y="5592453"/>
            <a:ext cx="302260" cy="302260"/>
            <a:chOff x="3152339" y="5251037"/>
            <a:chExt cx="302260" cy="302260"/>
          </a:xfrm>
        </p:grpSpPr>
        <p:sp>
          <p:nvSpPr>
            <p:cNvPr id="686" name="Google Shape;686;g3b0c63b7a7a_0_511"/>
            <p:cNvSpPr/>
            <p:nvPr/>
          </p:nvSpPr>
          <p:spPr>
            <a:xfrm>
              <a:off x="3152339" y="525103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6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7"/>
                  </a:lnTo>
                  <a:lnTo>
                    <a:pt x="0" y="150876"/>
                  </a:lnTo>
                  <a:lnTo>
                    <a:pt x="7691" y="198564"/>
                  </a:lnTo>
                  <a:lnTo>
                    <a:pt x="29110" y="239981"/>
                  </a:lnTo>
                  <a:lnTo>
                    <a:pt x="61770" y="272641"/>
                  </a:lnTo>
                  <a:lnTo>
                    <a:pt x="103187" y="294060"/>
                  </a:lnTo>
                  <a:lnTo>
                    <a:pt x="150876" y="301752"/>
                  </a:lnTo>
                  <a:lnTo>
                    <a:pt x="198564" y="294060"/>
                  </a:lnTo>
                  <a:lnTo>
                    <a:pt x="239981" y="272641"/>
                  </a:lnTo>
                  <a:lnTo>
                    <a:pt x="272641" y="239981"/>
                  </a:lnTo>
                  <a:lnTo>
                    <a:pt x="294060" y="198564"/>
                  </a:lnTo>
                  <a:lnTo>
                    <a:pt x="301752" y="150876"/>
                  </a:lnTo>
                  <a:lnTo>
                    <a:pt x="294060" y="103187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3b0c63b7a7a_0_511"/>
            <p:cNvSpPr/>
            <p:nvPr/>
          </p:nvSpPr>
          <p:spPr>
            <a:xfrm>
              <a:off x="3152339" y="525103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g3b0c63b7a7a_0_511"/>
          <p:cNvGrpSpPr/>
          <p:nvPr/>
        </p:nvGrpSpPr>
        <p:grpSpPr>
          <a:xfrm>
            <a:off x="2749295" y="5290701"/>
            <a:ext cx="302260" cy="302260"/>
            <a:chOff x="2749295" y="4949285"/>
            <a:chExt cx="302260" cy="302260"/>
          </a:xfrm>
        </p:grpSpPr>
        <p:sp>
          <p:nvSpPr>
            <p:cNvPr id="689" name="Google Shape;689;g3b0c63b7a7a_0_511"/>
            <p:cNvSpPr/>
            <p:nvPr/>
          </p:nvSpPr>
          <p:spPr>
            <a:xfrm>
              <a:off x="2749295" y="4949285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6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7"/>
                  </a:lnTo>
                  <a:lnTo>
                    <a:pt x="0" y="150876"/>
                  </a:lnTo>
                  <a:lnTo>
                    <a:pt x="7691" y="198564"/>
                  </a:lnTo>
                  <a:lnTo>
                    <a:pt x="29110" y="239981"/>
                  </a:lnTo>
                  <a:lnTo>
                    <a:pt x="61770" y="272641"/>
                  </a:lnTo>
                  <a:lnTo>
                    <a:pt x="103187" y="294060"/>
                  </a:lnTo>
                  <a:lnTo>
                    <a:pt x="150876" y="301752"/>
                  </a:lnTo>
                  <a:lnTo>
                    <a:pt x="198564" y="294060"/>
                  </a:lnTo>
                  <a:lnTo>
                    <a:pt x="239981" y="272641"/>
                  </a:lnTo>
                  <a:lnTo>
                    <a:pt x="272641" y="239981"/>
                  </a:lnTo>
                  <a:lnTo>
                    <a:pt x="294060" y="198564"/>
                  </a:lnTo>
                  <a:lnTo>
                    <a:pt x="301752" y="150876"/>
                  </a:lnTo>
                  <a:lnTo>
                    <a:pt x="294060" y="103187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3b0c63b7a7a_0_511"/>
            <p:cNvSpPr/>
            <p:nvPr/>
          </p:nvSpPr>
          <p:spPr>
            <a:xfrm>
              <a:off x="2749295" y="4949285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1" name="Google Shape;691;g3b0c63b7a7a_0_511"/>
          <p:cNvGrpSpPr/>
          <p:nvPr/>
        </p:nvGrpSpPr>
        <p:grpSpPr>
          <a:xfrm>
            <a:off x="2388053" y="5782286"/>
            <a:ext cx="302260" cy="302260"/>
            <a:chOff x="2388053" y="5440870"/>
            <a:chExt cx="302260" cy="302260"/>
          </a:xfrm>
        </p:grpSpPr>
        <p:sp>
          <p:nvSpPr>
            <p:cNvPr id="692" name="Google Shape;692;g3b0c63b7a7a_0_511"/>
            <p:cNvSpPr/>
            <p:nvPr/>
          </p:nvSpPr>
          <p:spPr>
            <a:xfrm>
              <a:off x="2388053" y="5440870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5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6"/>
                  </a:lnTo>
                  <a:lnTo>
                    <a:pt x="0" y="150875"/>
                  </a:lnTo>
                  <a:lnTo>
                    <a:pt x="7691" y="198563"/>
                  </a:lnTo>
                  <a:lnTo>
                    <a:pt x="29110" y="239980"/>
                  </a:lnTo>
                  <a:lnTo>
                    <a:pt x="61770" y="272641"/>
                  </a:lnTo>
                  <a:lnTo>
                    <a:pt x="103187" y="294059"/>
                  </a:lnTo>
                  <a:lnTo>
                    <a:pt x="150875" y="301751"/>
                  </a:lnTo>
                  <a:lnTo>
                    <a:pt x="198564" y="294059"/>
                  </a:lnTo>
                  <a:lnTo>
                    <a:pt x="239981" y="272641"/>
                  </a:lnTo>
                  <a:lnTo>
                    <a:pt x="272641" y="239980"/>
                  </a:lnTo>
                  <a:lnTo>
                    <a:pt x="294060" y="198563"/>
                  </a:lnTo>
                  <a:lnTo>
                    <a:pt x="301752" y="150875"/>
                  </a:lnTo>
                  <a:lnTo>
                    <a:pt x="294060" y="103186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3b0c63b7a7a_0_511"/>
            <p:cNvSpPr/>
            <p:nvPr/>
          </p:nvSpPr>
          <p:spPr>
            <a:xfrm>
              <a:off x="2388053" y="5440870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g3b0c63b7a7a_0_51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g3b0c63b7a7a_0_511"/>
          <p:cNvSpPr/>
          <p:nvPr/>
        </p:nvSpPr>
        <p:spPr>
          <a:xfrm>
            <a:off x="3125033" y="5023009"/>
            <a:ext cx="356870" cy="384175"/>
          </a:xfrm>
          <a:custGeom>
            <a:rect b="b" l="l" r="r" t="t"/>
            <a:pathLst>
              <a:path extrusionOk="0" h="384175" w="356870">
                <a:moveTo>
                  <a:pt x="0" y="146693"/>
                </a:moveTo>
                <a:lnTo>
                  <a:pt x="136215" y="146693"/>
                </a:lnTo>
                <a:lnTo>
                  <a:pt x="178307" y="0"/>
                </a:lnTo>
                <a:lnTo>
                  <a:pt x="220399" y="146693"/>
                </a:lnTo>
                <a:lnTo>
                  <a:pt x="356615" y="146693"/>
                </a:lnTo>
                <a:lnTo>
                  <a:pt x="246414" y="237353"/>
                </a:lnTo>
                <a:lnTo>
                  <a:pt x="288507" y="384047"/>
                </a:lnTo>
                <a:lnTo>
                  <a:pt x="178307" y="293384"/>
                </a:lnTo>
                <a:lnTo>
                  <a:pt x="68107" y="384047"/>
                </a:lnTo>
                <a:lnTo>
                  <a:pt x="110201" y="237353"/>
                </a:lnTo>
                <a:lnTo>
                  <a:pt x="0" y="146693"/>
                </a:lnTo>
                <a:close/>
              </a:path>
            </a:pathLst>
          </a:custGeom>
          <a:solidFill>
            <a:srgbClr val="ED7D31"/>
          </a:solidFill>
          <a:ln cap="flat" cmpd="sng" w="12700">
            <a:solidFill>
              <a:srgbClr val="AE5A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3b0c63b7a7a_0_511"/>
          <p:cNvSpPr/>
          <p:nvPr/>
        </p:nvSpPr>
        <p:spPr>
          <a:xfrm>
            <a:off x="1399546" y="5633784"/>
            <a:ext cx="356870" cy="384175"/>
          </a:xfrm>
          <a:custGeom>
            <a:rect b="b" l="l" r="r" t="t"/>
            <a:pathLst>
              <a:path extrusionOk="0" h="384175" w="356870">
                <a:moveTo>
                  <a:pt x="0" y="146693"/>
                </a:moveTo>
                <a:lnTo>
                  <a:pt x="136215" y="146693"/>
                </a:lnTo>
                <a:lnTo>
                  <a:pt x="178307" y="0"/>
                </a:lnTo>
                <a:lnTo>
                  <a:pt x="220399" y="146693"/>
                </a:lnTo>
                <a:lnTo>
                  <a:pt x="356615" y="146693"/>
                </a:lnTo>
                <a:lnTo>
                  <a:pt x="246414" y="237353"/>
                </a:lnTo>
                <a:lnTo>
                  <a:pt x="288507" y="384047"/>
                </a:lnTo>
                <a:lnTo>
                  <a:pt x="178307" y="293384"/>
                </a:lnTo>
                <a:lnTo>
                  <a:pt x="68107" y="384047"/>
                </a:lnTo>
                <a:lnTo>
                  <a:pt x="110201" y="237353"/>
                </a:lnTo>
                <a:lnTo>
                  <a:pt x="0" y="146693"/>
                </a:lnTo>
                <a:close/>
              </a:path>
            </a:pathLst>
          </a:custGeom>
          <a:solidFill>
            <a:srgbClr val="0563C1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g3b0c63b7a7a_0_511"/>
          <p:cNvGrpSpPr/>
          <p:nvPr/>
        </p:nvGrpSpPr>
        <p:grpSpPr>
          <a:xfrm>
            <a:off x="3428989" y="5123228"/>
            <a:ext cx="302260" cy="302260"/>
            <a:chOff x="3152339" y="5251037"/>
            <a:chExt cx="302260" cy="302260"/>
          </a:xfrm>
        </p:grpSpPr>
        <p:sp>
          <p:nvSpPr>
            <p:cNvPr id="698" name="Google Shape;698;g3b0c63b7a7a_0_511"/>
            <p:cNvSpPr/>
            <p:nvPr/>
          </p:nvSpPr>
          <p:spPr>
            <a:xfrm>
              <a:off x="3152339" y="525103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6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7"/>
                  </a:lnTo>
                  <a:lnTo>
                    <a:pt x="0" y="150876"/>
                  </a:lnTo>
                  <a:lnTo>
                    <a:pt x="7691" y="198564"/>
                  </a:lnTo>
                  <a:lnTo>
                    <a:pt x="29110" y="239981"/>
                  </a:lnTo>
                  <a:lnTo>
                    <a:pt x="61770" y="272641"/>
                  </a:lnTo>
                  <a:lnTo>
                    <a:pt x="103187" y="294060"/>
                  </a:lnTo>
                  <a:lnTo>
                    <a:pt x="150876" y="301752"/>
                  </a:lnTo>
                  <a:lnTo>
                    <a:pt x="198564" y="294060"/>
                  </a:lnTo>
                  <a:lnTo>
                    <a:pt x="239981" y="272641"/>
                  </a:lnTo>
                  <a:lnTo>
                    <a:pt x="272641" y="239981"/>
                  </a:lnTo>
                  <a:lnTo>
                    <a:pt x="294060" y="198564"/>
                  </a:lnTo>
                  <a:lnTo>
                    <a:pt x="301752" y="150876"/>
                  </a:lnTo>
                  <a:lnTo>
                    <a:pt x="294060" y="103187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6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3b0c63b7a7a_0_511"/>
            <p:cNvSpPr/>
            <p:nvPr/>
          </p:nvSpPr>
          <p:spPr>
            <a:xfrm>
              <a:off x="3152339" y="5251037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g3b0c63b7a7a_0_511"/>
          <p:cNvSpPr/>
          <p:nvPr/>
        </p:nvSpPr>
        <p:spPr>
          <a:xfrm>
            <a:off x="8270876" y="5448555"/>
            <a:ext cx="302260" cy="302260"/>
          </a:xfrm>
          <a:custGeom>
            <a:rect b="b" l="l" r="r" t="t"/>
            <a:pathLst>
              <a:path extrusionOk="0" h="302260" w="302260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6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2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6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3b0c63b7a7a_0_511"/>
          <p:cNvSpPr/>
          <p:nvPr/>
        </p:nvSpPr>
        <p:spPr>
          <a:xfrm>
            <a:off x="8270876" y="5448555"/>
            <a:ext cx="302260" cy="302260"/>
          </a:xfrm>
          <a:custGeom>
            <a:rect b="b" l="l" r="r" t="t"/>
            <a:pathLst>
              <a:path extrusionOk="0" h="302260" w="302260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3b0c63b7a7a_0_511"/>
          <p:cNvSpPr/>
          <p:nvPr/>
        </p:nvSpPr>
        <p:spPr>
          <a:xfrm>
            <a:off x="7996556" y="5990431"/>
            <a:ext cx="302260" cy="302260"/>
          </a:xfrm>
          <a:custGeom>
            <a:rect b="b" l="l" r="r" t="t"/>
            <a:pathLst>
              <a:path extrusionOk="0" h="302260" w="302260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5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2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5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3b0c63b7a7a_0_511"/>
          <p:cNvSpPr/>
          <p:nvPr/>
        </p:nvSpPr>
        <p:spPr>
          <a:xfrm>
            <a:off x="7996556" y="5990431"/>
            <a:ext cx="302260" cy="302260"/>
          </a:xfrm>
          <a:custGeom>
            <a:rect b="b" l="l" r="r" t="t"/>
            <a:pathLst>
              <a:path extrusionOk="0" h="302260" w="302260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3b0c63b7a7a_0_511"/>
          <p:cNvSpPr/>
          <p:nvPr/>
        </p:nvSpPr>
        <p:spPr>
          <a:xfrm>
            <a:off x="8557388" y="6106923"/>
            <a:ext cx="302260" cy="302260"/>
          </a:xfrm>
          <a:custGeom>
            <a:rect b="b" l="l" r="r" t="t"/>
            <a:pathLst>
              <a:path extrusionOk="0" h="302260" w="302260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6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2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6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3b0c63b7a7a_0_511"/>
          <p:cNvSpPr/>
          <p:nvPr/>
        </p:nvSpPr>
        <p:spPr>
          <a:xfrm>
            <a:off x="8557388" y="6106923"/>
            <a:ext cx="302260" cy="302260"/>
          </a:xfrm>
          <a:custGeom>
            <a:rect b="b" l="l" r="r" t="t"/>
            <a:pathLst>
              <a:path extrusionOk="0" h="302260" w="302260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b0c63b7a7a_0_511"/>
          <p:cNvSpPr/>
          <p:nvPr/>
        </p:nvSpPr>
        <p:spPr>
          <a:xfrm>
            <a:off x="10051616" y="5697824"/>
            <a:ext cx="302259" cy="302260"/>
          </a:xfrm>
          <a:custGeom>
            <a:rect b="b" l="l" r="r" t="t"/>
            <a:pathLst>
              <a:path extrusionOk="0" h="302260" w="302259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6"/>
                </a:lnTo>
                <a:lnTo>
                  <a:pt x="7691" y="198564"/>
                </a:lnTo>
                <a:lnTo>
                  <a:pt x="29110" y="239980"/>
                </a:lnTo>
                <a:lnTo>
                  <a:pt x="61770" y="272641"/>
                </a:lnTo>
                <a:lnTo>
                  <a:pt x="103187" y="294059"/>
                </a:lnTo>
                <a:lnTo>
                  <a:pt x="150875" y="301751"/>
                </a:lnTo>
                <a:lnTo>
                  <a:pt x="198564" y="294059"/>
                </a:lnTo>
                <a:lnTo>
                  <a:pt x="239981" y="272641"/>
                </a:lnTo>
                <a:lnTo>
                  <a:pt x="272641" y="239980"/>
                </a:lnTo>
                <a:lnTo>
                  <a:pt x="294060" y="198564"/>
                </a:lnTo>
                <a:lnTo>
                  <a:pt x="301751" y="150876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3b0c63b7a7a_0_511"/>
          <p:cNvSpPr/>
          <p:nvPr/>
        </p:nvSpPr>
        <p:spPr>
          <a:xfrm>
            <a:off x="10051616" y="5697824"/>
            <a:ext cx="302259" cy="302260"/>
          </a:xfrm>
          <a:custGeom>
            <a:rect b="b" l="l" r="r" t="t"/>
            <a:pathLst>
              <a:path extrusionOk="0" h="302260" w="302259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AE5A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3b0c63b7a7a_0_511"/>
          <p:cNvSpPr/>
          <p:nvPr/>
        </p:nvSpPr>
        <p:spPr>
          <a:xfrm>
            <a:off x="9648572" y="5396072"/>
            <a:ext cx="302259" cy="302260"/>
          </a:xfrm>
          <a:custGeom>
            <a:rect b="b" l="l" r="r" t="t"/>
            <a:pathLst>
              <a:path extrusionOk="0" h="302260" w="302259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5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2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5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3b0c63b7a7a_0_511"/>
          <p:cNvSpPr/>
          <p:nvPr/>
        </p:nvSpPr>
        <p:spPr>
          <a:xfrm>
            <a:off x="9648572" y="5396072"/>
            <a:ext cx="302259" cy="302260"/>
          </a:xfrm>
          <a:custGeom>
            <a:rect b="b" l="l" r="r" t="t"/>
            <a:pathLst>
              <a:path extrusionOk="0" h="302260" w="302259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AE5A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3b0c63b7a7a_0_511"/>
          <p:cNvSpPr/>
          <p:nvPr/>
        </p:nvSpPr>
        <p:spPr>
          <a:xfrm>
            <a:off x="10202492" y="5343188"/>
            <a:ext cx="302259" cy="302260"/>
          </a:xfrm>
          <a:custGeom>
            <a:rect b="b" l="l" r="r" t="t"/>
            <a:pathLst>
              <a:path extrusionOk="0" h="302260" w="302259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6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2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6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b0c63b7a7a_0_511"/>
          <p:cNvSpPr/>
          <p:nvPr/>
        </p:nvSpPr>
        <p:spPr>
          <a:xfrm>
            <a:off x="10202492" y="5343188"/>
            <a:ext cx="302259" cy="302260"/>
          </a:xfrm>
          <a:custGeom>
            <a:rect b="b" l="l" r="r" t="t"/>
            <a:pathLst>
              <a:path extrusionOk="0" h="302260" w="302259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AE5A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3b0c63b7a7a_0_511"/>
          <p:cNvSpPr/>
          <p:nvPr/>
        </p:nvSpPr>
        <p:spPr>
          <a:xfrm>
            <a:off x="9235259" y="5873750"/>
            <a:ext cx="302260" cy="302260"/>
          </a:xfrm>
          <a:custGeom>
            <a:rect b="b" l="l" r="r" t="t"/>
            <a:pathLst>
              <a:path extrusionOk="0" h="302260" w="302260">
                <a:moveTo>
                  <a:pt x="150875" y="0"/>
                </a:moveTo>
                <a:lnTo>
                  <a:pt x="103187" y="7691"/>
                </a:lnTo>
                <a:lnTo>
                  <a:pt x="61770" y="29110"/>
                </a:lnTo>
                <a:lnTo>
                  <a:pt x="29110" y="61770"/>
                </a:lnTo>
                <a:lnTo>
                  <a:pt x="7691" y="103187"/>
                </a:lnTo>
                <a:lnTo>
                  <a:pt x="0" y="150875"/>
                </a:lnTo>
                <a:lnTo>
                  <a:pt x="7691" y="198564"/>
                </a:lnTo>
                <a:lnTo>
                  <a:pt x="29110" y="239981"/>
                </a:lnTo>
                <a:lnTo>
                  <a:pt x="61770" y="272641"/>
                </a:lnTo>
                <a:lnTo>
                  <a:pt x="103187" y="294060"/>
                </a:lnTo>
                <a:lnTo>
                  <a:pt x="150875" y="301751"/>
                </a:lnTo>
                <a:lnTo>
                  <a:pt x="198564" y="294060"/>
                </a:lnTo>
                <a:lnTo>
                  <a:pt x="239981" y="272641"/>
                </a:lnTo>
                <a:lnTo>
                  <a:pt x="272641" y="239981"/>
                </a:lnTo>
                <a:lnTo>
                  <a:pt x="294060" y="198564"/>
                </a:lnTo>
                <a:lnTo>
                  <a:pt x="301751" y="150875"/>
                </a:lnTo>
                <a:lnTo>
                  <a:pt x="294060" y="103187"/>
                </a:lnTo>
                <a:lnTo>
                  <a:pt x="272641" y="61770"/>
                </a:lnTo>
                <a:lnTo>
                  <a:pt x="239981" y="29110"/>
                </a:lnTo>
                <a:lnTo>
                  <a:pt x="198564" y="7691"/>
                </a:lnTo>
                <a:lnTo>
                  <a:pt x="150875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b0c63b7a7a_0_511"/>
          <p:cNvSpPr/>
          <p:nvPr/>
        </p:nvSpPr>
        <p:spPr>
          <a:xfrm>
            <a:off x="9235259" y="5873750"/>
            <a:ext cx="302260" cy="302260"/>
          </a:xfrm>
          <a:custGeom>
            <a:rect b="b" l="l" r="r" t="t"/>
            <a:pathLst>
              <a:path extrusionOk="0" h="302260" w="302260">
                <a:moveTo>
                  <a:pt x="0" y="150876"/>
                </a:moveTo>
                <a:lnTo>
                  <a:pt x="7691" y="103187"/>
                </a:lnTo>
                <a:lnTo>
                  <a:pt x="29110" y="61770"/>
                </a:lnTo>
                <a:lnTo>
                  <a:pt x="61770" y="29110"/>
                </a:lnTo>
                <a:lnTo>
                  <a:pt x="103187" y="7691"/>
                </a:lnTo>
                <a:lnTo>
                  <a:pt x="150876" y="0"/>
                </a:lnTo>
                <a:lnTo>
                  <a:pt x="198564" y="7691"/>
                </a:lnTo>
                <a:lnTo>
                  <a:pt x="239981" y="29110"/>
                </a:lnTo>
                <a:lnTo>
                  <a:pt x="272641" y="61770"/>
                </a:lnTo>
                <a:lnTo>
                  <a:pt x="294060" y="103187"/>
                </a:lnTo>
                <a:lnTo>
                  <a:pt x="301752" y="150876"/>
                </a:lnTo>
                <a:lnTo>
                  <a:pt x="294060" y="198564"/>
                </a:lnTo>
                <a:lnTo>
                  <a:pt x="272641" y="239981"/>
                </a:lnTo>
                <a:lnTo>
                  <a:pt x="239981" y="272641"/>
                </a:lnTo>
                <a:lnTo>
                  <a:pt x="198564" y="294060"/>
                </a:lnTo>
                <a:lnTo>
                  <a:pt x="150876" y="301752"/>
                </a:lnTo>
                <a:lnTo>
                  <a:pt x="103187" y="294060"/>
                </a:lnTo>
                <a:lnTo>
                  <a:pt x="61770" y="272641"/>
                </a:lnTo>
                <a:lnTo>
                  <a:pt x="29110" y="239981"/>
                </a:lnTo>
                <a:lnTo>
                  <a:pt x="7691" y="198564"/>
                </a:lnTo>
                <a:lnTo>
                  <a:pt x="0" y="150876"/>
                </a:lnTo>
                <a:close/>
              </a:path>
            </a:pathLst>
          </a:custGeom>
          <a:noFill/>
          <a:ln cap="flat" cmpd="sng" w="1270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b0c63b7a7a_0_511"/>
          <p:cNvSpPr/>
          <p:nvPr/>
        </p:nvSpPr>
        <p:spPr>
          <a:xfrm>
            <a:off x="9845619" y="5355109"/>
            <a:ext cx="356870" cy="384175"/>
          </a:xfrm>
          <a:custGeom>
            <a:rect b="b" l="l" r="r" t="t"/>
            <a:pathLst>
              <a:path extrusionOk="0" h="384175" w="356870">
                <a:moveTo>
                  <a:pt x="0" y="146693"/>
                </a:moveTo>
                <a:lnTo>
                  <a:pt x="136215" y="146693"/>
                </a:lnTo>
                <a:lnTo>
                  <a:pt x="178307" y="0"/>
                </a:lnTo>
                <a:lnTo>
                  <a:pt x="220399" y="146693"/>
                </a:lnTo>
                <a:lnTo>
                  <a:pt x="356615" y="146693"/>
                </a:lnTo>
                <a:lnTo>
                  <a:pt x="246414" y="237353"/>
                </a:lnTo>
                <a:lnTo>
                  <a:pt x="288507" y="384047"/>
                </a:lnTo>
                <a:lnTo>
                  <a:pt x="178307" y="293384"/>
                </a:lnTo>
                <a:lnTo>
                  <a:pt x="68107" y="384047"/>
                </a:lnTo>
                <a:lnTo>
                  <a:pt x="110201" y="237353"/>
                </a:lnTo>
                <a:lnTo>
                  <a:pt x="0" y="146693"/>
                </a:lnTo>
                <a:close/>
              </a:path>
            </a:pathLst>
          </a:custGeom>
          <a:solidFill>
            <a:srgbClr val="ED7D31"/>
          </a:solidFill>
          <a:ln cap="flat" cmpd="sng" w="12700">
            <a:solidFill>
              <a:srgbClr val="AE5A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b0c63b7a7a_0_511"/>
          <p:cNvSpPr/>
          <p:nvPr/>
        </p:nvSpPr>
        <p:spPr>
          <a:xfrm>
            <a:off x="8588594" y="5633784"/>
            <a:ext cx="356870" cy="384175"/>
          </a:xfrm>
          <a:custGeom>
            <a:rect b="b" l="l" r="r" t="t"/>
            <a:pathLst>
              <a:path extrusionOk="0" h="384175" w="356870">
                <a:moveTo>
                  <a:pt x="0" y="146693"/>
                </a:moveTo>
                <a:lnTo>
                  <a:pt x="136215" y="146693"/>
                </a:lnTo>
                <a:lnTo>
                  <a:pt x="178307" y="0"/>
                </a:lnTo>
                <a:lnTo>
                  <a:pt x="220399" y="146693"/>
                </a:lnTo>
                <a:lnTo>
                  <a:pt x="356615" y="146693"/>
                </a:lnTo>
                <a:lnTo>
                  <a:pt x="246414" y="237353"/>
                </a:lnTo>
                <a:lnTo>
                  <a:pt x="288507" y="384047"/>
                </a:lnTo>
                <a:lnTo>
                  <a:pt x="178307" y="293384"/>
                </a:lnTo>
                <a:lnTo>
                  <a:pt x="68107" y="384047"/>
                </a:lnTo>
                <a:lnTo>
                  <a:pt x="110201" y="237353"/>
                </a:lnTo>
                <a:lnTo>
                  <a:pt x="0" y="146693"/>
                </a:lnTo>
                <a:close/>
              </a:path>
            </a:pathLst>
          </a:custGeom>
          <a:solidFill>
            <a:srgbClr val="0563C1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3b0c63b7a7a_0_511"/>
          <p:cNvSpPr/>
          <p:nvPr/>
        </p:nvSpPr>
        <p:spPr>
          <a:xfrm>
            <a:off x="7889978" y="5166158"/>
            <a:ext cx="1652100" cy="1534500"/>
          </a:xfrm>
          <a:prstGeom prst="ellipse">
            <a:avLst/>
          </a:prstGeom>
          <a:noFill/>
          <a:ln cap="flat" cmpd="sng" w="38100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b0c63b7a7a_0_511"/>
          <p:cNvSpPr/>
          <p:nvPr/>
        </p:nvSpPr>
        <p:spPr>
          <a:xfrm>
            <a:off x="9329649" y="4825553"/>
            <a:ext cx="1547100" cy="1443300"/>
          </a:xfrm>
          <a:prstGeom prst="ellipse">
            <a:avLst/>
          </a:prstGeom>
          <a:noFill/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g3b0c63b7a7a_0_511"/>
          <p:cNvGrpSpPr/>
          <p:nvPr/>
        </p:nvGrpSpPr>
        <p:grpSpPr>
          <a:xfrm>
            <a:off x="4557956" y="4925066"/>
            <a:ext cx="2940322" cy="1895668"/>
            <a:chOff x="4690741" y="4431250"/>
            <a:chExt cx="2940322" cy="1895668"/>
          </a:xfrm>
        </p:grpSpPr>
        <p:grpSp>
          <p:nvGrpSpPr>
            <p:cNvPr id="719" name="Google Shape;719;g3b0c63b7a7a_0_511"/>
            <p:cNvGrpSpPr/>
            <p:nvPr/>
          </p:nvGrpSpPr>
          <p:grpSpPr>
            <a:xfrm>
              <a:off x="5025190" y="5084064"/>
              <a:ext cx="302260" cy="302260"/>
              <a:chOff x="5025190" y="5084064"/>
              <a:chExt cx="302260" cy="302260"/>
            </a:xfrm>
          </p:grpSpPr>
          <p:sp>
            <p:nvSpPr>
              <p:cNvPr id="720" name="Google Shape;720;g3b0c63b7a7a_0_511"/>
              <p:cNvSpPr/>
              <p:nvPr/>
            </p:nvSpPr>
            <p:spPr>
              <a:xfrm>
                <a:off x="5025190" y="5084064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6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2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6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g3b0c63b7a7a_0_511"/>
              <p:cNvSpPr/>
              <p:nvPr/>
            </p:nvSpPr>
            <p:spPr>
              <a:xfrm>
                <a:off x="5025190" y="5084064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2F52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2" name="Google Shape;722;g3b0c63b7a7a_0_511"/>
            <p:cNvGrpSpPr/>
            <p:nvPr/>
          </p:nvGrpSpPr>
          <p:grpSpPr>
            <a:xfrm>
              <a:off x="4750870" y="5625940"/>
              <a:ext cx="302260" cy="302260"/>
              <a:chOff x="4750870" y="5625940"/>
              <a:chExt cx="302260" cy="302260"/>
            </a:xfrm>
          </p:grpSpPr>
          <p:sp>
            <p:nvSpPr>
              <p:cNvPr id="723" name="Google Shape;723;g3b0c63b7a7a_0_511"/>
              <p:cNvSpPr/>
              <p:nvPr/>
            </p:nvSpPr>
            <p:spPr>
              <a:xfrm>
                <a:off x="4750870" y="5625940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5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2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5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g3b0c63b7a7a_0_511"/>
              <p:cNvSpPr/>
              <p:nvPr/>
            </p:nvSpPr>
            <p:spPr>
              <a:xfrm>
                <a:off x="4750870" y="5625940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2F52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g3b0c63b7a7a_0_511"/>
            <p:cNvGrpSpPr/>
            <p:nvPr/>
          </p:nvGrpSpPr>
          <p:grpSpPr>
            <a:xfrm>
              <a:off x="5311702" y="5742432"/>
              <a:ext cx="302260" cy="302260"/>
              <a:chOff x="5311702" y="5742432"/>
              <a:chExt cx="302260" cy="302260"/>
            </a:xfrm>
          </p:grpSpPr>
          <p:sp>
            <p:nvSpPr>
              <p:cNvPr id="726" name="Google Shape;726;g3b0c63b7a7a_0_511"/>
              <p:cNvSpPr/>
              <p:nvPr/>
            </p:nvSpPr>
            <p:spPr>
              <a:xfrm>
                <a:off x="5311702" y="5742432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6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2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6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3b0c63b7a7a_0_511"/>
              <p:cNvSpPr/>
              <p:nvPr/>
            </p:nvSpPr>
            <p:spPr>
              <a:xfrm>
                <a:off x="5311702" y="5742432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2F52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" name="Google Shape;728;g3b0c63b7a7a_0_511"/>
            <p:cNvGrpSpPr/>
            <p:nvPr/>
          </p:nvGrpSpPr>
          <p:grpSpPr>
            <a:xfrm>
              <a:off x="6805930" y="5333333"/>
              <a:ext cx="302259" cy="302260"/>
              <a:chOff x="6805930" y="5333333"/>
              <a:chExt cx="302259" cy="302260"/>
            </a:xfrm>
          </p:grpSpPr>
          <p:sp>
            <p:nvSpPr>
              <p:cNvPr id="729" name="Google Shape;729;g3b0c63b7a7a_0_511"/>
              <p:cNvSpPr/>
              <p:nvPr/>
            </p:nvSpPr>
            <p:spPr>
              <a:xfrm>
                <a:off x="6805930" y="5333333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6"/>
                    </a:lnTo>
                    <a:lnTo>
                      <a:pt x="7691" y="198564"/>
                    </a:lnTo>
                    <a:lnTo>
                      <a:pt x="29110" y="239980"/>
                    </a:lnTo>
                    <a:lnTo>
                      <a:pt x="61770" y="272641"/>
                    </a:lnTo>
                    <a:lnTo>
                      <a:pt x="103187" y="294059"/>
                    </a:lnTo>
                    <a:lnTo>
                      <a:pt x="150875" y="301751"/>
                    </a:lnTo>
                    <a:lnTo>
                      <a:pt x="198564" y="294059"/>
                    </a:lnTo>
                    <a:lnTo>
                      <a:pt x="239981" y="272641"/>
                    </a:lnTo>
                    <a:lnTo>
                      <a:pt x="272641" y="239980"/>
                    </a:lnTo>
                    <a:lnTo>
                      <a:pt x="294060" y="198564"/>
                    </a:lnTo>
                    <a:lnTo>
                      <a:pt x="301751" y="150876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g3b0c63b7a7a_0_511"/>
              <p:cNvSpPr/>
              <p:nvPr/>
            </p:nvSpPr>
            <p:spPr>
              <a:xfrm>
                <a:off x="6805930" y="5333333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AE5A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g3b0c63b7a7a_0_511"/>
            <p:cNvGrpSpPr/>
            <p:nvPr/>
          </p:nvGrpSpPr>
          <p:grpSpPr>
            <a:xfrm>
              <a:off x="6402886" y="5031581"/>
              <a:ext cx="302259" cy="302260"/>
              <a:chOff x="6402886" y="5031581"/>
              <a:chExt cx="302259" cy="302260"/>
            </a:xfrm>
          </p:grpSpPr>
          <p:sp>
            <p:nvSpPr>
              <p:cNvPr id="732" name="Google Shape;732;g3b0c63b7a7a_0_511"/>
              <p:cNvSpPr/>
              <p:nvPr/>
            </p:nvSpPr>
            <p:spPr>
              <a:xfrm>
                <a:off x="6402886" y="5031581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5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2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5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g3b0c63b7a7a_0_511"/>
              <p:cNvSpPr/>
              <p:nvPr/>
            </p:nvSpPr>
            <p:spPr>
              <a:xfrm>
                <a:off x="6402886" y="5031581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AE5A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4" name="Google Shape;734;g3b0c63b7a7a_0_511"/>
            <p:cNvGrpSpPr/>
            <p:nvPr/>
          </p:nvGrpSpPr>
          <p:grpSpPr>
            <a:xfrm>
              <a:off x="6956806" y="4949285"/>
              <a:ext cx="302259" cy="302260"/>
              <a:chOff x="6956806" y="4949285"/>
              <a:chExt cx="302259" cy="302260"/>
            </a:xfrm>
          </p:grpSpPr>
          <p:sp>
            <p:nvSpPr>
              <p:cNvPr id="735" name="Google Shape;735;g3b0c63b7a7a_0_511"/>
              <p:cNvSpPr/>
              <p:nvPr/>
            </p:nvSpPr>
            <p:spPr>
              <a:xfrm>
                <a:off x="6956806" y="4949285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6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2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6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g3b0c63b7a7a_0_511"/>
              <p:cNvSpPr/>
              <p:nvPr/>
            </p:nvSpPr>
            <p:spPr>
              <a:xfrm>
                <a:off x="6956806" y="4949285"/>
                <a:ext cx="302259" cy="302260"/>
              </a:xfrm>
              <a:custGeom>
                <a:rect b="b" l="l" r="r" t="t"/>
                <a:pathLst>
                  <a:path extrusionOk="0" h="302260" w="302259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AE5A2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7" name="Google Shape;737;g3b0c63b7a7a_0_511"/>
            <p:cNvGrpSpPr/>
            <p:nvPr/>
          </p:nvGrpSpPr>
          <p:grpSpPr>
            <a:xfrm>
              <a:off x="5989573" y="5509259"/>
              <a:ext cx="302260" cy="302260"/>
              <a:chOff x="5989573" y="5509259"/>
              <a:chExt cx="302260" cy="302260"/>
            </a:xfrm>
          </p:grpSpPr>
          <p:sp>
            <p:nvSpPr>
              <p:cNvPr id="738" name="Google Shape;738;g3b0c63b7a7a_0_511"/>
              <p:cNvSpPr/>
              <p:nvPr/>
            </p:nvSpPr>
            <p:spPr>
              <a:xfrm>
                <a:off x="5989573" y="5509259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150875" y="0"/>
                    </a:moveTo>
                    <a:lnTo>
                      <a:pt x="103187" y="7691"/>
                    </a:lnTo>
                    <a:lnTo>
                      <a:pt x="61770" y="29110"/>
                    </a:lnTo>
                    <a:lnTo>
                      <a:pt x="29110" y="61770"/>
                    </a:lnTo>
                    <a:lnTo>
                      <a:pt x="7691" y="103187"/>
                    </a:lnTo>
                    <a:lnTo>
                      <a:pt x="0" y="150875"/>
                    </a:lnTo>
                    <a:lnTo>
                      <a:pt x="7691" y="198564"/>
                    </a:lnTo>
                    <a:lnTo>
                      <a:pt x="29110" y="239981"/>
                    </a:lnTo>
                    <a:lnTo>
                      <a:pt x="61770" y="272641"/>
                    </a:lnTo>
                    <a:lnTo>
                      <a:pt x="103187" y="294060"/>
                    </a:lnTo>
                    <a:lnTo>
                      <a:pt x="150875" y="301751"/>
                    </a:lnTo>
                    <a:lnTo>
                      <a:pt x="198564" y="294060"/>
                    </a:lnTo>
                    <a:lnTo>
                      <a:pt x="239981" y="272641"/>
                    </a:lnTo>
                    <a:lnTo>
                      <a:pt x="272641" y="239981"/>
                    </a:lnTo>
                    <a:lnTo>
                      <a:pt x="294060" y="198564"/>
                    </a:lnTo>
                    <a:lnTo>
                      <a:pt x="301751" y="150875"/>
                    </a:lnTo>
                    <a:lnTo>
                      <a:pt x="294060" y="103187"/>
                    </a:lnTo>
                    <a:lnTo>
                      <a:pt x="272641" y="61770"/>
                    </a:lnTo>
                    <a:lnTo>
                      <a:pt x="239981" y="29110"/>
                    </a:lnTo>
                    <a:lnTo>
                      <a:pt x="198564" y="7691"/>
                    </a:lnTo>
                    <a:lnTo>
                      <a:pt x="150875" y="0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g3b0c63b7a7a_0_511"/>
              <p:cNvSpPr/>
              <p:nvPr/>
            </p:nvSpPr>
            <p:spPr>
              <a:xfrm>
                <a:off x="5989573" y="5509259"/>
                <a:ext cx="302260" cy="302260"/>
              </a:xfrm>
              <a:custGeom>
                <a:rect b="b" l="l" r="r" t="t"/>
                <a:pathLst>
                  <a:path extrusionOk="0" h="302260" w="302260">
                    <a:moveTo>
                      <a:pt x="0" y="150876"/>
                    </a:moveTo>
                    <a:lnTo>
                      <a:pt x="7691" y="103187"/>
                    </a:lnTo>
                    <a:lnTo>
                      <a:pt x="29110" y="61770"/>
                    </a:lnTo>
                    <a:lnTo>
                      <a:pt x="61770" y="29110"/>
                    </a:lnTo>
                    <a:lnTo>
                      <a:pt x="103187" y="7691"/>
                    </a:lnTo>
                    <a:lnTo>
                      <a:pt x="150876" y="0"/>
                    </a:lnTo>
                    <a:lnTo>
                      <a:pt x="198564" y="7691"/>
                    </a:lnTo>
                    <a:lnTo>
                      <a:pt x="239981" y="29110"/>
                    </a:lnTo>
                    <a:lnTo>
                      <a:pt x="272641" y="61770"/>
                    </a:lnTo>
                    <a:lnTo>
                      <a:pt x="294060" y="103187"/>
                    </a:lnTo>
                    <a:lnTo>
                      <a:pt x="301752" y="150876"/>
                    </a:lnTo>
                    <a:lnTo>
                      <a:pt x="294060" y="198564"/>
                    </a:lnTo>
                    <a:lnTo>
                      <a:pt x="272641" y="239981"/>
                    </a:lnTo>
                    <a:lnTo>
                      <a:pt x="239981" y="272641"/>
                    </a:lnTo>
                    <a:lnTo>
                      <a:pt x="198564" y="294060"/>
                    </a:lnTo>
                    <a:lnTo>
                      <a:pt x="150876" y="301752"/>
                    </a:lnTo>
                    <a:lnTo>
                      <a:pt x="103187" y="294060"/>
                    </a:lnTo>
                    <a:lnTo>
                      <a:pt x="61770" y="272641"/>
                    </a:lnTo>
                    <a:lnTo>
                      <a:pt x="29110" y="239981"/>
                    </a:lnTo>
                    <a:lnTo>
                      <a:pt x="7691" y="198564"/>
                    </a:lnTo>
                    <a:lnTo>
                      <a:pt x="0" y="150876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2F52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0" name="Google Shape;740;g3b0c63b7a7a_0_511"/>
            <p:cNvSpPr/>
            <p:nvPr/>
          </p:nvSpPr>
          <p:spPr>
            <a:xfrm>
              <a:off x="6621408" y="4699893"/>
              <a:ext cx="356870" cy="384175"/>
            </a:xfrm>
            <a:custGeom>
              <a:rect b="b" l="l" r="r" t="t"/>
              <a:pathLst>
                <a:path extrusionOk="0" h="384175" w="356870">
                  <a:moveTo>
                    <a:pt x="0" y="146693"/>
                  </a:moveTo>
                  <a:lnTo>
                    <a:pt x="136215" y="146693"/>
                  </a:lnTo>
                  <a:lnTo>
                    <a:pt x="178307" y="0"/>
                  </a:lnTo>
                  <a:lnTo>
                    <a:pt x="220399" y="146693"/>
                  </a:lnTo>
                  <a:lnTo>
                    <a:pt x="356615" y="146693"/>
                  </a:lnTo>
                  <a:lnTo>
                    <a:pt x="246414" y="237353"/>
                  </a:lnTo>
                  <a:lnTo>
                    <a:pt x="288507" y="384047"/>
                  </a:lnTo>
                  <a:lnTo>
                    <a:pt x="178307" y="293384"/>
                  </a:lnTo>
                  <a:lnTo>
                    <a:pt x="68107" y="384047"/>
                  </a:lnTo>
                  <a:lnTo>
                    <a:pt x="110201" y="237353"/>
                  </a:lnTo>
                  <a:lnTo>
                    <a:pt x="0" y="146693"/>
                  </a:lnTo>
                  <a:close/>
                </a:path>
              </a:pathLst>
            </a:custGeom>
            <a:solidFill>
              <a:srgbClr val="ED7D31"/>
            </a:solidFill>
            <a:ln cap="flat" cmpd="sng" w="12700">
              <a:solidFill>
                <a:srgbClr val="AE5A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3b0c63b7a7a_0_511"/>
            <p:cNvSpPr/>
            <p:nvPr/>
          </p:nvSpPr>
          <p:spPr>
            <a:xfrm>
              <a:off x="5111133" y="5353993"/>
              <a:ext cx="356870" cy="384175"/>
            </a:xfrm>
            <a:custGeom>
              <a:rect b="b" l="l" r="r" t="t"/>
              <a:pathLst>
                <a:path extrusionOk="0" h="384175" w="356870">
                  <a:moveTo>
                    <a:pt x="0" y="146693"/>
                  </a:moveTo>
                  <a:lnTo>
                    <a:pt x="136215" y="146693"/>
                  </a:lnTo>
                  <a:lnTo>
                    <a:pt x="178307" y="0"/>
                  </a:lnTo>
                  <a:lnTo>
                    <a:pt x="220399" y="146693"/>
                  </a:lnTo>
                  <a:lnTo>
                    <a:pt x="356615" y="146693"/>
                  </a:lnTo>
                  <a:lnTo>
                    <a:pt x="246414" y="237353"/>
                  </a:lnTo>
                  <a:lnTo>
                    <a:pt x="288507" y="384047"/>
                  </a:lnTo>
                  <a:lnTo>
                    <a:pt x="178307" y="293384"/>
                  </a:lnTo>
                  <a:lnTo>
                    <a:pt x="68107" y="384047"/>
                  </a:lnTo>
                  <a:lnTo>
                    <a:pt x="110201" y="237353"/>
                  </a:lnTo>
                  <a:lnTo>
                    <a:pt x="0" y="146693"/>
                  </a:lnTo>
                  <a:close/>
                </a:path>
              </a:pathLst>
            </a:custGeom>
            <a:solidFill>
              <a:srgbClr val="0563C1"/>
            </a:solidFill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3b0c63b7a7a_0_511"/>
            <p:cNvSpPr/>
            <p:nvPr/>
          </p:nvSpPr>
          <p:spPr>
            <a:xfrm>
              <a:off x="4690741" y="4792418"/>
              <a:ext cx="1652100" cy="1534500"/>
            </a:xfrm>
            <a:prstGeom prst="ellipse">
              <a:avLst/>
            </a:prstGeom>
            <a:noFill/>
            <a:ln cap="flat" cmpd="sng" w="38100">
              <a:solidFill>
                <a:srgbClr val="0563C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3b0c63b7a7a_0_511"/>
            <p:cNvSpPr/>
            <p:nvPr/>
          </p:nvSpPr>
          <p:spPr>
            <a:xfrm>
              <a:off x="6083963" y="4431250"/>
              <a:ext cx="1547100" cy="1443300"/>
            </a:xfrm>
            <a:prstGeom prst="ellipse">
              <a:avLst/>
            </a:prstGeom>
            <a:noFill/>
            <a:ln cap="flat" cmpd="sng" w="381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g3b0c63b7a7a_0_511"/>
          <p:cNvSpPr txBox="1"/>
          <p:nvPr/>
        </p:nvSpPr>
        <p:spPr>
          <a:xfrm>
            <a:off x="35313" y="995868"/>
            <a:ext cx="11985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Partitioning data into </a:t>
            </a:r>
            <a:r>
              <a:rPr b="1" lang="en-US" sz="2700">
                <a:solidFill>
                  <a:schemeClr val="dk1"/>
                </a:solidFill>
              </a:rPr>
              <a:t>k clusters</a:t>
            </a:r>
            <a:r>
              <a:rPr lang="en-US" sz="2700">
                <a:solidFill>
                  <a:schemeClr val="dk1"/>
                </a:solidFill>
              </a:rPr>
              <a:t> by minimizing the </a:t>
            </a:r>
            <a:r>
              <a:rPr b="1" lang="en-US" sz="2700">
                <a:solidFill>
                  <a:schemeClr val="dk1"/>
                </a:solidFill>
              </a:rPr>
              <a:t>within-cluster sum of squared distances (Lloyd algorithm)</a:t>
            </a:r>
            <a:r>
              <a:rPr lang="en-US" sz="2700">
                <a:solidFill>
                  <a:schemeClr val="dk1"/>
                </a:solidFill>
              </a:rPr>
              <a:t>.</a:t>
            </a:r>
            <a:endParaRPr sz="2700"/>
          </a:p>
        </p:txBody>
      </p:sp>
      <p:grpSp>
        <p:nvGrpSpPr>
          <p:cNvPr id="745" name="Google Shape;745;g3b0c63b7a7a_0_511"/>
          <p:cNvGrpSpPr/>
          <p:nvPr/>
        </p:nvGrpSpPr>
        <p:grpSpPr>
          <a:xfrm>
            <a:off x="1590428" y="5882961"/>
            <a:ext cx="302260" cy="302260"/>
            <a:chOff x="2388053" y="5440870"/>
            <a:chExt cx="302260" cy="302260"/>
          </a:xfrm>
        </p:grpSpPr>
        <p:sp>
          <p:nvSpPr>
            <p:cNvPr id="746" name="Google Shape;746;g3b0c63b7a7a_0_511"/>
            <p:cNvSpPr/>
            <p:nvPr/>
          </p:nvSpPr>
          <p:spPr>
            <a:xfrm>
              <a:off x="2388053" y="5440870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150875" y="0"/>
                  </a:moveTo>
                  <a:lnTo>
                    <a:pt x="103187" y="7691"/>
                  </a:lnTo>
                  <a:lnTo>
                    <a:pt x="61770" y="29110"/>
                  </a:lnTo>
                  <a:lnTo>
                    <a:pt x="29110" y="61770"/>
                  </a:lnTo>
                  <a:lnTo>
                    <a:pt x="7691" y="103186"/>
                  </a:lnTo>
                  <a:lnTo>
                    <a:pt x="0" y="150875"/>
                  </a:lnTo>
                  <a:lnTo>
                    <a:pt x="7691" y="198563"/>
                  </a:lnTo>
                  <a:lnTo>
                    <a:pt x="29110" y="239980"/>
                  </a:lnTo>
                  <a:lnTo>
                    <a:pt x="61770" y="272641"/>
                  </a:lnTo>
                  <a:lnTo>
                    <a:pt x="103187" y="294059"/>
                  </a:lnTo>
                  <a:lnTo>
                    <a:pt x="150875" y="301751"/>
                  </a:lnTo>
                  <a:lnTo>
                    <a:pt x="198564" y="294059"/>
                  </a:lnTo>
                  <a:lnTo>
                    <a:pt x="239981" y="272641"/>
                  </a:lnTo>
                  <a:lnTo>
                    <a:pt x="272641" y="239980"/>
                  </a:lnTo>
                  <a:lnTo>
                    <a:pt x="294060" y="198563"/>
                  </a:lnTo>
                  <a:lnTo>
                    <a:pt x="301752" y="150875"/>
                  </a:lnTo>
                  <a:lnTo>
                    <a:pt x="294060" y="103186"/>
                  </a:lnTo>
                  <a:lnTo>
                    <a:pt x="272641" y="61770"/>
                  </a:lnTo>
                  <a:lnTo>
                    <a:pt x="239981" y="29110"/>
                  </a:lnTo>
                  <a:lnTo>
                    <a:pt x="198564" y="7691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b0c63b7a7a_0_511"/>
            <p:cNvSpPr/>
            <p:nvPr/>
          </p:nvSpPr>
          <p:spPr>
            <a:xfrm>
              <a:off x="2388053" y="5440870"/>
              <a:ext cx="302260" cy="302260"/>
            </a:xfrm>
            <a:custGeom>
              <a:rect b="b" l="l" r="r" t="t"/>
              <a:pathLst>
                <a:path extrusionOk="0" h="302260" w="302260">
                  <a:moveTo>
                    <a:pt x="0" y="150876"/>
                  </a:moveTo>
                  <a:lnTo>
                    <a:pt x="7691" y="103187"/>
                  </a:lnTo>
                  <a:lnTo>
                    <a:pt x="29110" y="61770"/>
                  </a:lnTo>
                  <a:lnTo>
                    <a:pt x="61770" y="29110"/>
                  </a:lnTo>
                  <a:lnTo>
                    <a:pt x="103187" y="7691"/>
                  </a:lnTo>
                  <a:lnTo>
                    <a:pt x="150876" y="0"/>
                  </a:lnTo>
                  <a:lnTo>
                    <a:pt x="198564" y="7691"/>
                  </a:lnTo>
                  <a:lnTo>
                    <a:pt x="239981" y="29110"/>
                  </a:lnTo>
                  <a:lnTo>
                    <a:pt x="272641" y="61770"/>
                  </a:lnTo>
                  <a:lnTo>
                    <a:pt x="294060" y="103187"/>
                  </a:lnTo>
                  <a:lnTo>
                    <a:pt x="301752" y="150876"/>
                  </a:lnTo>
                  <a:lnTo>
                    <a:pt x="294060" y="198564"/>
                  </a:lnTo>
                  <a:lnTo>
                    <a:pt x="272641" y="239981"/>
                  </a:lnTo>
                  <a:lnTo>
                    <a:pt x="239981" y="272641"/>
                  </a:lnTo>
                  <a:lnTo>
                    <a:pt x="198564" y="294060"/>
                  </a:lnTo>
                  <a:lnTo>
                    <a:pt x="150876" y="301752"/>
                  </a:lnTo>
                  <a:lnTo>
                    <a:pt x="103187" y="294060"/>
                  </a:lnTo>
                  <a:lnTo>
                    <a:pt x="61770" y="272641"/>
                  </a:lnTo>
                  <a:lnTo>
                    <a:pt x="29110" y="239981"/>
                  </a:lnTo>
                  <a:lnTo>
                    <a:pt x="7691" y="198564"/>
                  </a:lnTo>
                  <a:lnTo>
                    <a:pt x="0" y="150876"/>
                  </a:lnTo>
                  <a:close/>
                </a:path>
              </a:pathLst>
            </a:custGeom>
            <a:noFill/>
            <a:ln cap="flat" cmpd="sng" w="12700">
              <a:solidFill>
                <a:srgbClr val="7878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7931a3ff4_0_31"/>
          <p:cNvSpPr txBox="1"/>
          <p:nvPr>
            <p:ph type="title"/>
          </p:nvPr>
        </p:nvSpPr>
        <p:spPr>
          <a:xfrm>
            <a:off x="154526" y="120025"/>
            <a:ext cx="12107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rgbClr val="06D0E2"/>
                </a:solidFill>
              </a:rPr>
              <a:t>How Machine Learning can inform biomedical research</a:t>
            </a:r>
            <a:endParaRPr sz="3500">
              <a:solidFill>
                <a:srgbClr val="06D0E2"/>
              </a:solidFill>
            </a:endParaRPr>
          </a:p>
        </p:txBody>
      </p:sp>
      <p:sp>
        <p:nvSpPr>
          <p:cNvPr id="82" name="Google Shape;82;g3b7931a3ff4_0_3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3b7931a3ff4_0_31"/>
          <p:cNvSpPr txBox="1"/>
          <p:nvPr/>
        </p:nvSpPr>
        <p:spPr>
          <a:xfrm>
            <a:off x="215100" y="4261075"/>
            <a:ext cx="11761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Input:</a:t>
            </a:r>
            <a:r>
              <a:rPr lang="en-US" sz="1700">
                <a:solidFill>
                  <a:schemeClr val="dk1"/>
                </a:solidFill>
              </a:rPr>
              <a:t> ~1 million base pairs (1 Mb) of </a:t>
            </a:r>
            <a:r>
              <a:rPr b="1" lang="en-US" sz="1700">
                <a:solidFill>
                  <a:schemeClr val="dk1"/>
                </a:solidFill>
              </a:rPr>
              <a:t>DNA sequence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Training based on </a:t>
            </a:r>
            <a:r>
              <a:rPr b="1" lang="en-US" sz="1700">
                <a:solidFill>
                  <a:schemeClr val="dk1"/>
                </a:solidFill>
              </a:rPr>
              <a:t>experimental chromatin conformation capture data</a:t>
            </a:r>
            <a:r>
              <a:rPr lang="en-US" sz="1700">
                <a:solidFill>
                  <a:schemeClr val="dk1"/>
                </a:solidFill>
              </a:rPr>
              <a:t> — </a:t>
            </a:r>
            <a:r>
              <a:rPr b="1" lang="en-US" sz="1700">
                <a:solidFill>
                  <a:schemeClr val="dk1"/>
                </a:solidFill>
              </a:rPr>
              <a:t>Hi‑C and Micro‑C contact maps</a:t>
            </a:r>
            <a:r>
              <a:rPr lang="en-US" sz="1700">
                <a:solidFill>
                  <a:schemeClr val="dk1"/>
                </a:solidFill>
              </a:rPr>
              <a:t> — from human cell lines - contact frequency between bp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Method</a:t>
            </a:r>
            <a:r>
              <a:rPr lang="en-US" sz="1700">
                <a:solidFill>
                  <a:schemeClr val="dk1"/>
                </a:solidFill>
              </a:rPr>
              <a:t>: Convolutional neural network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Output:</a:t>
            </a:r>
            <a:r>
              <a:rPr lang="en-US" sz="1700">
                <a:solidFill>
                  <a:schemeClr val="dk1"/>
                </a:solidFill>
              </a:rPr>
              <a:t> a </a:t>
            </a:r>
            <a:r>
              <a:rPr b="1" lang="en-US" sz="1700">
                <a:solidFill>
                  <a:schemeClr val="dk1"/>
                </a:solidFill>
              </a:rPr>
              <a:t>3D contact map</a:t>
            </a:r>
            <a:r>
              <a:rPr lang="en-US" sz="1700">
                <a:solidFill>
                  <a:schemeClr val="dk1"/>
                </a:solidFill>
              </a:rPr>
              <a:t> - a matrix showing </a:t>
            </a:r>
            <a:r>
              <a:rPr b="1" lang="en-US" sz="1700">
                <a:solidFill>
                  <a:schemeClr val="dk1"/>
                </a:solidFill>
              </a:rPr>
              <a:t>predicted</a:t>
            </a:r>
            <a:r>
              <a:rPr lang="en-US" sz="1700">
                <a:solidFill>
                  <a:schemeClr val="dk1"/>
                </a:solidFill>
              </a:rPr>
              <a:t> contact frequencies between all pairs of 2,048‑bp regions within that window.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4" name="Google Shape;84;g3b7931a3ff4_0_31" title="Screenshot 2026-01-12 at 4.57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5" y="671725"/>
            <a:ext cx="8982401" cy="3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3b7931a3ff4_0_31"/>
          <p:cNvSpPr txBox="1"/>
          <p:nvPr/>
        </p:nvSpPr>
        <p:spPr>
          <a:xfrm>
            <a:off x="215100" y="3832300"/>
            <a:ext cx="477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https://www.nature.com/articles/s41592-020-0958-x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b0c63b7a7a_0_586"/>
          <p:cNvSpPr txBox="1"/>
          <p:nvPr/>
        </p:nvSpPr>
        <p:spPr>
          <a:xfrm>
            <a:off x="222181" y="213280"/>
            <a:ext cx="8732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rPr>
              <a:t>K-means clustering iterations </a:t>
            </a:r>
            <a:endParaRPr b="0" i="0" sz="4000" u="none" cap="none" strike="noStrike">
              <a:solidFill>
                <a:srgbClr val="06D0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g3b0c63b7a7a_0_586" title="Screenshot 2025-12-17 at 3.57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75" y="2783875"/>
            <a:ext cx="2793574" cy="27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3b0c63b7a7a_0_586" title="Screenshot 2025-12-17 at 3.57.3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125" y="2783875"/>
            <a:ext cx="2727454" cy="272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b0c63b7a7a_0_586" title="Screenshot 2025-12-17 at 3.57.3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475" y="2740850"/>
            <a:ext cx="2793576" cy="28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b0c63b7a7a_0_586" title="Screenshot 2025-12-17 at 3.57.4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7325" y="2783875"/>
            <a:ext cx="2641499" cy="280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b0c63b7a7a_0_586"/>
          <p:cNvSpPr txBox="1"/>
          <p:nvPr/>
        </p:nvSpPr>
        <p:spPr>
          <a:xfrm>
            <a:off x="1064625" y="5833750"/>
            <a:ext cx="65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i=1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58" name="Google Shape;758;g3b0c63b7a7a_0_586"/>
          <p:cNvSpPr txBox="1"/>
          <p:nvPr/>
        </p:nvSpPr>
        <p:spPr>
          <a:xfrm>
            <a:off x="4224200" y="5833750"/>
            <a:ext cx="65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i=2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59" name="Google Shape;759;g3b0c63b7a7a_0_586"/>
          <p:cNvSpPr txBox="1"/>
          <p:nvPr/>
        </p:nvSpPr>
        <p:spPr>
          <a:xfrm>
            <a:off x="7057200" y="5833750"/>
            <a:ext cx="65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i=3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60" name="Google Shape;760;g3b0c63b7a7a_0_586"/>
          <p:cNvSpPr txBox="1"/>
          <p:nvPr/>
        </p:nvSpPr>
        <p:spPr>
          <a:xfrm>
            <a:off x="9217325" y="5833750"/>
            <a:ext cx="247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final setting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61" name="Google Shape;761;g3b0c63b7a7a_0_586" title="Screenshot 2025-12-17 at 3.57.2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63" y="1021324"/>
            <a:ext cx="4655126" cy="481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b0c63b7a7a_0_595"/>
          <p:cNvSpPr txBox="1"/>
          <p:nvPr>
            <p:ph type="title"/>
          </p:nvPr>
        </p:nvSpPr>
        <p:spPr>
          <a:xfrm>
            <a:off x="107747" y="199730"/>
            <a:ext cx="863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K-means clustering Pros and Cons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767" name="Google Shape;767;g3b0c63b7a7a_0_595"/>
          <p:cNvSpPr txBox="1"/>
          <p:nvPr/>
        </p:nvSpPr>
        <p:spPr>
          <a:xfrm>
            <a:off x="107755" y="1497650"/>
            <a:ext cx="109851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Pros: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428" lvl="0" marL="697230" marR="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and fast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5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Cons: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428" lvl="0" marL="69723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Sensitive to the initial random selection of centers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428" lvl="0" marL="69723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Computationally expensive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5428" lvl="0" marL="69723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Sensitive to the scale of data and outliers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b0c63b7a7a_0_595"/>
          <p:cNvSpPr txBox="1"/>
          <p:nvPr/>
        </p:nvSpPr>
        <p:spPr>
          <a:xfrm>
            <a:off x="11092815" y="6421628"/>
            <a:ext cx="180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47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4"/>
          <p:cNvSpPr txBox="1"/>
          <p:nvPr>
            <p:ph idx="12" type="sldNum"/>
          </p:nvPr>
        </p:nvSpPr>
        <p:spPr>
          <a:xfrm>
            <a:off x="9136921" y="6428920"/>
            <a:ext cx="30416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4" name="Google Shape;774;p64"/>
          <p:cNvSpPr txBox="1"/>
          <p:nvPr>
            <p:ph type="title"/>
          </p:nvPr>
        </p:nvSpPr>
        <p:spPr>
          <a:xfrm>
            <a:off x="-91950" y="171475"/>
            <a:ext cx="122841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>
                <a:solidFill>
                  <a:srgbClr val="06D0E2"/>
                </a:solidFill>
              </a:rPr>
              <a:t>Supervised ML: Decision Tree and Random Forest</a:t>
            </a:r>
            <a:endParaRPr sz="3700">
              <a:solidFill>
                <a:srgbClr val="06D0E2"/>
              </a:solidFill>
            </a:endParaRPr>
          </a:p>
        </p:txBody>
      </p:sp>
      <p:sp>
        <p:nvSpPr>
          <p:cNvPr id="775" name="Google Shape;775;p64"/>
          <p:cNvSpPr txBox="1"/>
          <p:nvPr/>
        </p:nvSpPr>
        <p:spPr>
          <a:xfrm>
            <a:off x="1648325" y="2059775"/>
            <a:ext cx="7407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4375" marR="708025" rtl="0" algn="ctr">
              <a:lnSpc>
                <a:spcPct val="2379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4"/>
          <p:cNvSpPr txBox="1"/>
          <p:nvPr/>
        </p:nvSpPr>
        <p:spPr>
          <a:xfrm>
            <a:off x="378125" y="1094850"/>
            <a:ext cx="10859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Supervised approach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</a:rPr>
              <a:t>Map of the possible outcomes of a series of related choices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Splitting data based on features 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777" name="Google Shape;777;p64"/>
          <p:cNvSpPr txBox="1"/>
          <p:nvPr/>
        </p:nvSpPr>
        <p:spPr>
          <a:xfrm>
            <a:off x="456150" y="3626400"/>
            <a:ext cx="8181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Node</a:t>
            </a:r>
            <a:r>
              <a:rPr lang="en-US" sz="2400">
                <a:solidFill>
                  <a:schemeClr val="dk1"/>
                </a:solidFill>
              </a:rPr>
              <a:t>: decision points based on features values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Leaf node</a:t>
            </a:r>
            <a:r>
              <a:rPr lang="en-US" sz="2400">
                <a:solidFill>
                  <a:schemeClr val="dk1"/>
                </a:solidFill>
              </a:rPr>
              <a:t>: label - </a:t>
            </a:r>
            <a:r>
              <a:rPr lang="en-US" sz="2400">
                <a:solidFill>
                  <a:schemeClr val="dk1"/>
                </a:solidFill>
              </a:rPr>
              <a:t>final</a:t>
            </a:r>
            <a:r>
              <a:rPr lang="en-US" sz="2400">
                <a:solidFill>
                  <a:schemeClr val="dk1"/>
                </a:solidFill>
              </a:rPr>
              <a:t> predictions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Edge</a:t>
            </a:r>
            <a:r>
              <a:rPr lang="en-US" sz="2400">
                <a:solidFill>
                  <a:schemeClr val="dk1"/>
                </a:solidFill>
              </a:rPr>
              <a:t>: connection between nodes - outcomes of the decision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78" name="Google Shape;778;p64" title="Screenshot 2026-01-02 at 3.12.51 PM.png"/>
          <p:cNvPicPr preferRelativeResize="0"/>
          <p:nvPr/>
        </p:nvPicPr>
        <p:blipFill rotWithShape="1">
          <a:blip r:embed="rId3">
            <a:alphaModFix/>
          </a:blip>
          <a:srcRect b="0" l="3679" r="0" t="0"/>
          <a:stretch/>
        </p:blipFill>
        <p:spPr>
          <a:xfrm>
            <a:off x="7603425" y="3113525"/>
            <a:ext cx="4375675" cy="321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4"/>
          <p:cNvSpPr txBox="1"/>
          <p:nvPr/>
        </p:nvSpPr>
        <p:spPr>
          <a:xfrm>
            <a:off x="8534575" y="28186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Decision</a:t>
            </a:r>
            <a:r>
              <a:rPr b="1" lang="en-US" sz="2500">
                <a:solidFill>
                  <a:schemeClr val="dk1"/>
                </a:solidFill>
              </a:rPr>
              <a:t> tree</a:t>
            </a: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b5933a7c43_0_39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g3b5933a7c43_0_39"/>
          <p:cNvSpPr txBox="1"/>
          <p:nvPr>
            <p:ph type="title"/>
          </p:nvPr>
        </p:nvSpPr>
        <p:spPr>
          <a:xfrm>
            <a:off x="1777047" y="125880"/>
            <a:ext cx="863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243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Decision tree example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786" name="Google Shape;786;g3b5933a7c43_0_39"/>
          <p:cNvSpPr txBox="1"/>
          <p:nvPr/>
        </p:nvSpPr>
        <p:spPr>
          <a:xfrm>
            <a:off x="1648325" y="2059775"/>
            <a:ext cx="7407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4375" marR="708025" rtl="0" algn="ctr">
              <a:lnSpc>
                <a:spcPct val="2379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3b5933a7c43_0_39"/>
          <p:cNvSpPr txBox="1"/>
          <p:nvPr/>
        </p:nvSpPr>
        <p:spPr>
          <a:xfrm>
            <a:off x="-13350" y="795525"/>
            <a:ext cx="12192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We have discovered a new planet - we ask the question whether would be possible to live there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88" name="Google Shape;788;g3b5933a7c43_0_39" title="Screenshot 2026-01-02 at 3.21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00" y="1181175"/>
            <a:ext cx="2555326" cy="120829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3b5933a7c43_0_39"/>
          <p:cNvSpPr txBox="1"/>
          <p:nvPr/>
        </p:nvSpPr>
        <p:spPr>
          <a:xfrm>
            <a:off x="294750" y="1531375"/>
            <a:ext cx="528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Range of survival temperature 0-100C</a:t>
            </a:r>
            <a:endParaRPr/>
          </a:p>
        </p:txBody>
      </p:sp>
      <p:sp>
        <p:nvSpPr>
          <p:cNvPr id="790" name="Google Shape;790;g3b5933a7c43_0_39"/>
          <p:cNvSpPr txBox="1"/>
          <p:nvPr/>
        </p:nvSpPr>
        <p:spPr>
          <a:xfrm>
            <a:off x="294750" y="3175050"/>
            <a:ext cx="528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Is there water?</a:t>
            </a:r>
            <a:endParaRPr/>
          </a:p>
        </p:txBody>
      </p:sp>
      <p:pic>
        <p:nvPicPr>
          <p:cNvPr id="791" name="Google Shape;791;g3b5933a7c43_0_39" title="Screenshot 2026-01-02 at 3.21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122" y="2329658"/>
            <a:ext cx="3041699" cy="165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3b5933a7c43_0_39" title="Screenshot 2026-01-02 at 3.21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0123" y="4065352"/>
            <a:ext cx="3748099" cy="27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3b5933a7c43_0_39"/>
          <p:cNvSpPr txBox="1"/>
          <p:nvPr/>
        </p:nvSpPr>
        <p:spPr>
          <a:xfrm>
            <a:off x="294750" y="5182875"/>
            <a:ext cx="528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Are there animals/plants?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b2627f4309_0_43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9" name="Google Shape;799;g3b2627f4309_0_43"/>
          <p:cNvSpPr txBox="1"/>
          <p:nvPr>
            <p:ph type="title"/>
          </p:nvPr>
        </p:nvSpPr>
        <p:spPr>
          <a:xfrm>
            <a:off x="197672" y="202830"/>
            <a:ext cx="863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243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How does a </a:t>
            </a:r>
            <a:r>
              <a:rPr lang="en-US">
                <a:solidFill>
                  <a:srgbClr val="06D0E2"/>
                </a:solidFill>
              </a:rPr>
              <a:t>decision</a:t>
            </a:r>
            <a:r>
              <a:rPr lang="en-US">
                <a:solidFill>
                  <a:srgbClr val="06D0E2"/>
                </a:solidFill>
              </a:rPr>
              <a:t> tree work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800" name="Google Shape;800;g3b2627f4309_0_43"/>
          <p:cNvSpPr txBox="1"/>
          <p:nvPr/>
        </p:nvSpPr>
        <p:spPr>
          <a:xfrm>
            <a:off x="1648325" y="2059775"/>
            <a:ext cx="7407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4375" marR="708025" rtl="0" algn="ctr">
              <a:lnSpc>
                <a:spcPct val="2379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3b2627f4309_0_43"/>
          <p:cNvSpPr txBox="1"/>
          <p:nvPr/>
        </p:nvSpPr>
        <p:spPr>
          <a:xfrm>
            <a:off x="197675" y="1298475"/>
            <a:ext cx="9535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Start with </a:t>
            </a:r>
            <a:r>
              <a:rPr b="1" lang="en-US" sz="2600">
                <a:solidFill>
                  <a:schemeClr val="dk1"/>
                </a:solidFill>
              </a:rPr>
              <a:t>all data</a:t>
            </a:r>
            <a:r>
              <a:rPr lang="en-US" sz="2600">
                <a:solidFill>
                  <a:schemeClr val="dk1"/>
                </a:solidFill>
              </a:rPr>
              <a:t> at the root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Choose the </a:t>
            </a:r>
            <a:r>
              <a:rPr b="1" lang="en-US" sz="2600">
                <a:solidFill>
                  <a:schemeClr val="dk1"/>
                </a:solidFill>
              </a:rPr>
              <a:t>best feature</a:t>
            </a:r>
            <a:r>
              <a:rPr lang="en-US" sz="2600">
                <a:solidFill>
                  <a:schemeClr val="dk1"/>
                </a:solidFill>
              </a:rPr>
              <a:t> to split the data using metrics like: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Gini Impurity </a:t>
            </a:r>
            <a:r>
              <a:rPr lang="en-US" sz="2600">
                <a:solidFill>
                  <a:schemeClr val="dk1"/>
                </a:solidFill>
              </a:rPr>
              <a:t>- how impure a node is (0 pure)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Split the data into </a:t>
            </a:r>
            <a:r>
              <a:rPr b="1" lang="en-US" sz="2600">
                <a:solidFill>
                  <a:schemeClr val="dk1"/>
                </a:solidFill>
              </a:rPr>
              <a:t>subsets</a:t>
            </a:r>
            <a:r>
              <a:rPr lang="en-US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Repeat recursively until: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All data in a node belongs to the same class, or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Maximum depth is reached.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02" name="Google Shape;802;g3b2627f4309_0_43" title="Screenshot 2026-01-02 at 3.12.51 PM.png"/>
          <p:cNvPicPr preferRelativeResize="0"/>
          <p:nvPr/>
        </p:nvPicPr>
        <p:blipFill rotWithShape="1">
          <a:blip r:embed="rId3">
            <a:alphaModFix/>
          </a:blip>
          <a:srcRect b="0" l="3679" r="0" t="0"/>
          <a:stretch/>
        </p:blipFill>
        <p:spPr>
          <a:xfrm>
            <a:off x="9136925" y="202825"/>
            <a:ext cx="2396700" cy="17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3b2627f4309_0_43" title="Screenshot 2026-01-06 at 4.25.2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000" y="2385500"/>
            <a:ext cx="1940500" cy="10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3b2627f4309_0_43"/>
          <p:cNvSpPr txBox="1"/>
          <p:nvPr/>
        </p:nvSpPr>
        <p:spPr>
          <a:xfrm>
            <a:off x="9488875" y="270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proportion of class i in the node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b2627f4309_0_29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0" name="Google Shape;810;g3b2627f4309_0_29"/>
          <p:cNvSpPr txBox="1"/>
          <p:nvPr>
            <p:ph type="title"/>
          </p:nvPr>
        </p:nvSpPr>
        <p:spPr>
          <a:xfrm>
            <a:off x="1777047" y="125880"/>
            <a:ext cx="863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243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Decision tree example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811" name="Google Shape;811;g3b2627f4309_0_29"/>
          <p:cNvSpPr txBox="1"/>
          <p:nvPr/>
        </p:nvSpPr>
        <p:spPr>
          <a:xfrm>
            <a:off x="105408" y="1403125"/>
            <a:ext cx="12192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Alzheimer’s disease and healthy individuals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12" name="Google Shape;812;g3b2627f4309_0_29"/>
          <p:cNvSpPr txBox="1"/>
          <p:nvPr/>
        </p:nvSpPr>
        <p:spPr>
          <a:xfrm>
            <a:off x="5314179" y="2315713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r>
              <a:rPr lang="en-US">
                <a:solidFill>
                  <a:schemeClr val="dk1"/>
                </a:solidFill>
              </a:rPr>
              <a:t>0% AD</a:t>
            </a:r>
            <a:endParaRPr/>
          </a:p>
        </p:txBody>
      </p:sp>
      <p:pic>
        <p:nvPicPr>
          <p:cNvPr id="813" name="Google Shape;813;g3b2627f4309_0_29" title="Screenshot 2026-01-06 at 4.24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208" y="2357900"/>
            <a:ext cx="4865636" cy="4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g3b2627f4309_0_29"/>
          <p:cNvGrpSpPr/>
          <p:nvPr/>
        </p:nvGrpSpPr>
        <p:grpSpPr>
          <a:xfrm>
            <a:off x="5284444" y="2353850"/>
            <a:ext cx="3334625" cy="1485625"/>
            <a:chOff x="5195385" y="1181175"/>
            <a:chExt cx="3334625" cy="1485625"/>
          </a:xfrm>
        </p:grpSpPr>
        <p:sp>
          <p:nvSpPr>
            <p:cNvPr id="815" name="Google Shape;815;g3b2627f4309_0_29"/>
            <p:cNvSpPr txBox="1"/>
            <p:nvPr/>
          </p:nvSpPr>
          <p:spPr>
            <a:xfrm>
              <a:off x="6783450" y="2266600"/>
              <a:ext cx="8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>
                  <a:solidFill>
                    <a:schemeClr val="dk1"/>
                  </a:solidFill>
                </a:rPr>
                <a:t>70</a:t>
              </a:r>
              <a:r>
                <a:rPr lang="en-US">
                  <a:solidFill>
                    <a:schemeClr val="dk1"/>
                  </a:solidFill>
                </a:rPr>
                <a:t>% AD</a:t>
              </a:r>
              <a:endParaRPr/>
            </a:p>
          </p:txBody>
        </p:sp>
        <p:pic>
          <p:nvPicPr>
            <p:cNvPr id="816" name="Google Shape;816;g3b2627f4309_0_29" title="Screenshot 2026-01-02 at 3.21.38 P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9200" y="1181175"/>
              <a:ext cx="2555326" cy="1208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g3b2627f4309_0_29"/>
            <p:cNvSpPr/>
            <p:nvPr/>
          </p:nvSpPr>
          <p:spPr>
            <a:xfrm>
              <a:off x="5997035" y="1321138"/>
              <a:ext cx="1128300" cy="2940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Patients</a:t>
              </a:r>
              <a:endParaRPr/>
            </a:p>
          </p:txBody>
        </p:sp>
        <p:sp>
          <p:nvSpPr>
            <p:cNvPr id="818" name="Google Shape;818;g3b2627f4309_0_29"/>
            <p:cNvSpPr/>
            <p:nvPr/>
          </p:nvSpPr>
          <p:spPr>
            <a:xfrm>
              <a:off x="7401710" y="1585413"/>
              <a:ext cx="1128300" cy="2940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age &gt; 55yo</a:t>
              </a:r>
              <a:endParaRPr/>
            </a:p>
          </p:txBody>
        </p:sp>
        <p:sp>
          <p:nvSpPr>
            <p:cNvPr id="819" name="Google Shape;819;g3b2627f4309_0_29"/>
            <p:cNvSpPr/>
            <p:nvPr/>
          </p:nvSpPr>
          <p:spPr>
            <a:xfrm>
              <a:off x="5195385" y="1953088"/>
              <a:ext cx="1128300" cy="2940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Patients</a:t>
              </a:r>
              <a:endParaRPr/>
            </a:p>
          </p:txBody>
        </p:sp>
        <p:sp>
          <p:nvSpPr>
            <p:cNvPr id="820" name="Google Shape;820;g3b2627f4309_0_29"/>
            <p:cNvSpPr/>
            <p:nvPr/>
          </p:nvSpPr>
          <p:spPr>
            <a:xfrm>
              <a:off x="6659285" y="1953088"/>
              <a:ext cx="1128300" cy="2940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Patients</a:t>
              </a:r>
              <a:endParaRPr/>
            </a:p>
          </p:txBody>
        </p:sp>
      </p:grpSp>
      <p:sp>
        <p:nvSpPr>
          <p:cNvPr id="821" name="Google Shape;821;g3b2627f4309_0_29"/>
          <p:cNvSpPr txBox="1"/>
          <p:nvPr/>
        </p:nvSpPr>
        <p:spPr>
          <a:xfrm>
            <a:off x="5451433" y="343927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3</a:t>
            </a:r>
            <a:r>
              <a:rPr lang="en-US">
                <a:solidFill>
                  <a:schemeClr val="dk1"/>
                </a:solidFill>
              </a:rPr>
              <a:t>0% AD</a:t>
            </a:r>
            <a:endParaRPr/>
          </a:p>
        </p:txBody>
      </p:sp>
      <p:sp>
        <p:nvSpPr>
          <p:cNvPr id="822" name="Google Shape;822;g3b2627f4309_0_29"/>
          <p:cNvSpPr/>
          <p:nvPr/>
        </p:nvSpPr>
        <p:spPr>
          <a:xfrm>
            <a:off x="7401701" y="4142585"/>
            <a:ext cx="1326600" cy="5334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impairment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2627f4309_0_72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8" name="Google Shape;828;g3b2627f4309_0_72"/>
          <p:cNvSpPr txBox="1"/>
          <p:nvPr>
            <p:ph type="title"/>
          </p:nvPr>
        </p:nvSpPr>
        <p:spPr>
          <a:xfrm>
            <a:off x="1777047" y="308355"/>
            <a:ext cx="863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243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Random Forest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829" name="Google Shape;829;g3b2627f4309_0_72"/>
          <p:cNvSpPr txBox="1"/>
          <p:nvPr/>
        </p:nvSpPr>
        <p:spPr>
          <a:xfrm>
            <a:off x="1648325" y="2059775"/>
            <a:ext cx="7407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4375" marR="708025" rtl="0" algn="ctr">
              <a:lnSpc>
                <a:spcPct val="2379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b2627f4309_0_72"/>
          <p:cNvSpPr txBox="1"/>
          <p:nvPr/>
        </p:nvSpPr>
        <p:spPr>
          <a:xfrm>
            <a:off x="196050" y="875450"/>
            <a:ext cx="11799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Random Forest</a:t>
            </a:r>
            <a:r>
              <a:rPr lang="en-US" sz="2300">
                <a:solidFill>
                  <a:schemeClr val="dk1"/>
                </a:solidFill>
              </a:rPr>
              <a:t> = Ensemble of many decision trees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Uses </a:t>
            </a:r>
            <a:r>
              <a:rPr b="1" lang="en-US" sz="2300">
                <a:solidFill>
                  <a:schemeClr val="dk1"/>
                </a:solidFill>
              </a:rPr>
              <a:t>bagging (bootstrap aggregation)</a:t>
            </a:r>
            <a:r>
              <a:rPr lang="en-US" sz="2300">
                <a:solidFill>
                  <a:schemeClr val="dk1"/>
                </a:solidFill>
              </a:rPr>
              <a:t>: trains trees on </a:t>
            </a:r>
            <a:r>
              <a:rPr b="1" lang="en-US" sz="2300">
                <a:solidFill>
                  <a:schemeClr val="dk1"/>
                </a:solidFill>
              </a:rPr>
              <a:t>random samples</a:t>
            </a:r>
            <a:r>
              <a:rPr lang="en-US" sz="2300">
                <a:solidFill>
                  <a:schemeClr val="dk1"/>
                </a:solidFill>
              </a:rPr>
              <a:t> of data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Left out ⅓ - </a:t>
            </a:r>
            <a:r>
              <a:rPr lang="en-US" sz="2300">
                <a:solidFill>
                  <a:schemeClr val="dk1"/>
                </a:solidFill>
              </a:rPr>
              <a:t>out of bag samples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831" name="Google Shape;831;g3b2627f4309_0_72" title="Screenshot 2026-01-02 at 3.38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125" y="2086900"/>
            <a:ext cx="6638102" cy="3255588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3b2627f4309_0_72"/>
          <p:cNvSpPr txBox="1"/>
          <p:nvPr/>
        </p:nvSpPr>
        <p:spPr>
          <a:xfrm>
            <a:off x="121650" y="5594800"/>
            <a:ext cx="1146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Each tree votes; the majority vote is the </a:t>
            </a:r>
            <a:r>
              <a:rPr b="1" lang="en-US" sz="2300">
                <a:solidFill>
                  <a:schemeClr val="dk1"/>
                </a:solidFill>
              </a:rPr>
              <a:t>final prediction of oob samples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oob errorr rate - Reduces </a:t>
            </a:r>
            <a:r>
              <a:rPr b="1" lang="en-US" sz="2300">
                <a:solidFill>
                  <a:schemeClr val="dk1"/>
                </a:solidFill>
              </a:rPr>
              <a:t>overfitting</a:t>
            </a:r>
            <a:r>
              <a:rPr lang="en-US" sz="2300">
                <a:solidFill>
                  <a:schemeClr val="dk1"/>
                </a:solidFill>
              </a:rPr>
              <a:t> compared to a single tree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More robust and accurate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b7931a3ff4_0_25"/>
          <p:cNvSpPr txBox="1"/>
          <p:nvPr>
            <p:ph type="title"/>
          </p:nvPr>
        </p:nvSpPr>
        <p:spPr>
          <a:xfrm>
            <a:off x="593096" y="1203275"/>
            <a:ext cx="11005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Break</a:t>
            </a:r>
            <a:endParaRPr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rgbClr val="06D0E2"/>
                </a:solidFill>
              </a:rPr>
              <a:t>See you in 5 minutes</a:t>
            </a:r>
            <a:endParaRPr sz="3500"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500">
              <a:solidFill>
                <a:srgbClr val="06D0E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900">
                <a:solidFill>
                  <a:schemeClr val="dk2"/>
                </a:solidFill>
              </a:rPr>
              <a:t>Please fill the survey</a:t>
            </a:r>
            <a:endParaRPr b="1" sz="29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>
                <a:solidFill>
                  <a:schemeClr val="dk2"/>
                </a:solidFill>
              </a:rPr>
              <a:t>https://www.surveymonkey.com/r/bioinfo-training</a:t>
            </a:r>
            <a:endParaRPr sz="2900">
              <a:solidFill>
                <a:schemeClr val="dk2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900">
              <a:solidFill>
                <a:srgbClr val="06D0E2"/>
              </a:solidFill>
            </a:endParaRPr>
          </a:p>
        </p:txBody>
      </p:sp>
      <p:sp>
        <p:nvSpPr>
          <p:cNvPr id="838" name="Google Shape;838;g3b7931a3ff4_0_25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8ec88105ea_0_155"/>
          <p:cNvSpPr txBox="1"/>
          <p:nvPr>
            <p:ph type="title"/>
          </p:nvPr>
        </p:nvSpPr>
        <p:spPr>
          <a:xfrm>
            <a:off x="3568700" y="2532252"/>
            <a:ext cx="5054700" cy="719700"/>
          </a:xfrm>
          <a:prstGeom prst="rect">
            <a:avLst/>
          </a:prstGeom>
          <a:solidFill>
            <a:srgbClr val="06D0E2"/>
          </a:solidFill>
          <a:ln>
            <a:noFill/>
          </a:ln>
        </p:spPr>
        <p:txBody>
          <a:bodyPr anchorCtr="0" anchor="t" bIns="0" lIns="0" spcFirstLastPara="1" rIns="0" wrap="square" tIns="41900">
            <a:spAutoFit/>
          </a:bodyPr>
          <a:lstStyle/>
          <a:p>
            <a:pPr indent="0" lvl="0" marL="2419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FFFFFF"/>
                </a:solidFill>
              </a:rPr>
              <a:t>Hands-on</a:t>
            </a:r>
            <a:endParaRPr sz="4400"/>
          </a:p>
        </p:txBody>
      </p:sp>
      <p:sp>
        <p:nvSpPr>
          <p:cNvPr id="844" name="Google Shape;844;g38ec88105ea_0_155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968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ea9bcb710_0_154"/>
          <p:cNvSpPr txBox="1"/>
          <p:nvPr>
            <p:ph type="title"/>
          </p:nvPr>
        </p:nvSpPr>
        <p:spPr>
          <a:xfrm>
            <a:off x="142721" y="386850"/>
            <a:ext cx="11005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6D0E2"/>
                </a:solidFill>
              </a:rPr>
              <a:t>Dataset</a:t>
            </a:r>
            <a:endParaRPr>
              <a:solidFill>
                <a:srgbClr val="06D0E2"/>
              </a:solidFill>
            </a:endParaRPr>
          </a:p>
        </p:txBody>
      </p:sp>
      <p:sp>
        <p:nvSpPr>
          <p:cNvPr id="850" name="Google Shape;850;g3aea9bcb710_0_154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1" name="Google Shape;851;g3aea9bcb710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400" y="893600"/>
            <a:ext cx="5376727" cy="553784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aea9bcb710_0_154"/>
          <p:cNvSpPr txBox="1"/>
          <p:nvPr/>
        </p:nvSpPr>
        <p:spPr>
          <a:xfrm>
            <a:off x="107752" y="1195625"/>
            <a:ext cx="6168300" cy="4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-189228" lvl="0" marL="69723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Coronavirus Disease 2019 (COVID-19) Clinical Data Repository: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https://covidclinicaldata.org/</a:t>
            </a:r>
            <a:endParaRPr sz="1800"/>
          </a:p>
          <a:p>
            <a:pPr indent="0" lvl="0" marL="45720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89228" lvl="0" marL="69723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COVID-19 clinical dataset to introduce machine learning concepts. The dataset contains patient symptoms, vitals, and COVID-19 test outcomes.</a:t>
            </a:r>
            <a:endParaRPr sz="1800"/>
          </a:p>
          <a:p>
            <a:pPr indent="0" lvl="0" marL="45720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89228" lvl="0" marL="69723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We use predictor variables (symptoms, comorbidities, vitals) to estimate the probability of an outcome variable (positive or negative COVID-19 test).</a:t>
            </a:r>
            <a:endParaRPr sz="1800"/>
          </a:p>
          <a:p>
            <a:pPr indent="0" lvl="0" marL="457200" marR="0" rtl="0" algn="just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189228" lvl="0" marL="697230" marR="0" rtl="0" algn="just">
              <a:lnSpc>
                <a:spcPct val="100000"/>
              </a:lnSpc>
              <a:spcBef>
                <a:spcPts val="229"/>
              </a:spcBef>
              <a:spcAft>
                <a:spcPts val="100"/>
              </a:spcAft>
              <a:buSzPts val="1800"/>
              <a:buChar char="•"/>
            </a:pPr>
            <a:r>
              <a:rPr lang="en-US" sz="1800"/>
              <a:t>Important note: Our focus is on building technical skills in machine learning. Although some symptoms or combinations of symptoms may correlate with test results, our goal is not to build a highly predictive model for COVID-19. Instead, we use this dataset to motivate exploration of ML techniques and concepts.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6f3dc6a87_0_0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g3b6f3dc6a87_0_0" title="Screenshot 2026-01-13 at 11.38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5" y="2255675"/>
            <a:ext cx="7743252" cy="43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b6f3dc6a87_0_0"/>
          <p:cNvSpPr txBox="1"/>
          <p:nvPr>
            <p:ph type="title"/>
          </p:nvPr>
        </p:nvSpPr>
        <p:spPr>
          <a:xfrm>
            <a:off x="154526" y="120025"/>
            <a:ext cx="12107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solidFill>
                  <a:srgbClr val="06D0E2"/>
                </a:solidFill>
              </a:rPr>
              <a:t>How Machine Learning can inform biomedical research</a:t>
            </a:r>
            <a:endParaRPr sz="3500">
              <a:solidFill>
                <a:srgbClr val="06D0E2"/>
              </a:solidFill>
            </a:endParaRPr>
          </a:p>
        </p:txBody>
      </p:sp>
      <p:sp>
        <p:nvSpPr>
          <p:cNvPr id="93" name="Google Shape;93;g3b6f3dc6a87_0_0"/>
          <p:cNvSpPr txBox="1"/>
          <p:nvPr/>
        </p:nvSpPr>
        <p:spPr>
          <a:xfrm>
            <a:off x="42450" y="778175"/>
            <a:ext cx="1210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D</a:t>
            </a:r>
            <a:r>
              <a:rPr lang="en-US" sz="2100">
                <a:solidFill>
                  <a:schemeClr val="dk1"/>
                </a:solidFill>
              </a:rPr>
              <a:t>eep learning system developed by </a:t>
            </a:r>
            <a:r>
              <a:rPr b="1" lang="en-US" sz="2100">
                <a:solidFill>
                  <a:schemeClr val="dk1"/>
                </a:solidFill>
              </a:rPr>
              <a:t>DeepMind</a:t>
            </a:r>
            <a:r>
              <a:rPr lang="en-US" sz="2100">
                <a:solidFill>
                  <a:schemeClr val="dk1"/>
                </a:solidFill>
              </a:rPr>
              <a:t> to </a:t>
            </a:r>
            <a:r>
              <a:rPr b="1" lang="en-US" sz="2100">
                <a:solidFill>
                  <a:schemeClr val="dk1"/>
                </a:solidFill>
              </a:rPr>
              <a:t>predict 3D protein structures from amino acid sequences</a:t>
            </a:r>
            <a:r>
              <a:rPr lang="en-US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Trained on ~200,000 experimentally solved protein structures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A0A0A"/>
                </a:solidFill>
                <a:highlight>
                  <a:srgbClr val="FFFFFF"/>
                </a:highlight>
              </a:rPr>
              <a:t>Most recent database release contains over 200 million entries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" name="Google Shape;94;g3b6f3dc6a87_0_0"/>
          <p:cNvSpPr txBox="1"/>
          <p:nvPr/>
        </p:nvSpPr>
        <p:spPr>
          <a:xfrm>
            <a:off x="7897775" y="6003225"/>
            <a:ext cx="42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https://www.nature.com/articles/s41586-021-03819-2</a:t>
            </a: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ea9bcb710_0_21"/>
          <p:cNvSpPr txBox="1"/>
          <p:nvPr>
            <p:ph type="title"/>
          </p:nvPr>
        </p:nvSpPr>
        <p:spPr>
          <a:xfrm>
            <a:off x="140756" y="83610"/>
            <a:ext cx="6326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300">
                <a:solidFill>
                  <a:srgbClr val="06D0E2"/>
                </a:solidFill>
              </a:rPr>
              <a:t>Introductions</a:t>
            </a:r>
            <a:endParaRPr sz="4300">
              <a:solidFill>
                <a:srgbClr val="06D0E2"/>
              </a:solidFill>
            </a:endParaRPr>
          </a:p>
        </p:txBody>
      </p:sp>
      <p:sp>
        <p:nvSpPr>
          <p:cNvPr id="100" name="Google Shape;100;g3aea9bcb710_0_21"/>
          <p:cNvSpPr txBox="1"/>
          <p:nvPr>
            <p:ph idx="12" type="sldNum"/>
          </p:nvPr>
        </p:nvSpPr>
        <p:spPr>
          <a:xfrm>
            <a:off x="9136921" y="6428920"/>
            <a:ext cx="30417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2045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3aea9bcb710_0_21"/>
          <p:cNvSpPr txBox="1"/>
          <p:nvPr/>
        </p:nvSpPr>
        <p:spPr>
          <a:xfrm>
            <a:off x="0" y="1781463"/>
            <a:ext cx="94842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2B42"/>
                </a:solidFill>
              </a:rPr>
              <a:t>Michela Traglia</a:t>
            </a:r>
            <a:endParaRPr sz="3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2B42"/>
                </a:solidFill>
              </a:rPr>
              <a:t>Senior Statistician - AD interim Core Associate Director</a:t>
            </a:r>
            <a:endParaRPr sz="23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2B42"/>
                </a:solidFill>
              </a:rPr>
              <a:t>Ayushi Agrawal</a:t>
            </a:r>
            <a:endParaRPr sz="3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2B42"/>
                </a:solidFill>
              </a:rPr>
              <a:t>Senior </a:t>
            </a:r>
            <a:r>
              <a:rPr lang="en-US" sz="2300">
                <a:solidFill>
                  <a:srgbClr val="002B42"/>
                </a:solidFill>
              </a:rPr>
              <a:t>Bioinformatician</a:t>
            </a:r>
            <a:endParaRPr sz="2300">
              <a:solidFill>
                <a:srgbClr val="002B4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8ec88105ea_0_0"/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07" name="Google Shape;107;g38ec88105ea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g38ec88105ea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83329" y="662963"/>
              <a:ext cx="3025339" cy="825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g38ec88105ea_0_0"/>
          <p:cNvSpPr txBox="1"/>
          <p:nvPr/>
        </p:nvSpPr>
        <p:spPr>
          <a:xfrm>
            <a:off x="1904206" y="2426297"/>
            <a:ext cx="8381400" cy="4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">
            <a:spAutoFit/>
          </a:bodyPr>
          <a:lstStyle/>
          <a:p>
            <a:pPr indent="3175" lvl="0" marL="0" marR="0" rtl="0" algn="ctr">
              <a:lnSpc>
                <a:spcPct val="106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Introductory Machine Learning for Biologists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312035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rPr>
              <a:t>• Min-Gyoung Shin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November 1, 2021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g38ec88105ea_0_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1" name="Google Shape;111;g38ec88105ea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33306" y="0"/>
              <a:ext cx="4063587" cy="165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g38ec88105ea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g38ec88105ea_0_0"/>
          <p:cNvSpPr txBox="1"/>
          <p:nvPr>
            <p:ph type="title"/>
          </p:nvPr>
        </p:nvSpPr>
        <p:spPr>
          <a:xfrm>
            <a:off x="281351" y="124450"/>
            <a:ext cx="9724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>
                <a:solidFill>
                  <a:srgbClr val="FFFFFF"/>
                </a:solidFill>
              </a:rPr>
              <a:t>Outline</a:t>
            </a:r>
            <a:endParaRPr sz="5400"/>
          </a:p>
        </p:txBody>
      </p:sp>
      <p:sp>
        <p:nvSpPr>
          <p:cNvPr id="114" name="Google Shape;114;g38ec88105ea_0_0"/>
          <p:cNvSpPr txBox="1"/>
          <p:nvPr/>
        </p:nvSpPr>
        <p:spPr>
          <a:xfrm>
            <a:off x="8663940" y="6386846"/>
            <a:ext cx="205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8ec88105ea_0_0"/>
          <p:cNvSpPr txBox="1"/>
          <p:nvPr/>
        </p:nvSpPr>
        <p:spPr>
          <a:xfrm>
            <a:off x="624325" y="1699775"/>
            <a:ext cx="107100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Basic concepts of AI, ML, DL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Machine learning definition, types and examples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Supervised machine learning workflow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Concepts of bias/variance, and over and underfitting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Model evaluation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</a:pPr>
            <a:r>
              <a:rPr lang="en-US" sz="2800">
                <a:solidFill>
                  <a:schemeClr val="lt2"/>
                </a:solidFill>
              </a:rPr>
              <a:t>Hands-on on supervised and unsupervised ML methods</a:t>
            </a:r>
            <a:endParaRPr sz="28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2025-07-21T22:18:23Z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2024-09-19T00:00:00Z</vt:filetime>
  </property>
  <property fmtid="{D5CDD505-2E9C-101B-9397-08002B2CF9AE}" pid="3" name="LastSaved">
    <vt:filetime>2025-07-21T00:00:00Z</vt:filetime>
  </property>
  <property fmtid="{D5CDD505-2E9C-101B-9397-08002B2CF9AE}" pid="4" name="Producer">
    <vt:lpwstr>macOS Version 12.0.1 (Build 21A559) Quartz PDFContext</vt:lpwstr>
  </property>
</Properties>
</file>